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3" r:id="rId3"/>
    <p:sldId id="270" r:id="rId4"/>
    <p:sldId id="264" r:id="rId5"/>
    <p:sldId id="271" r:id="rId6"/>
    <p:sldId id="272" r:id="rId7"/>
    <p:sldId id="259" r:id="rId8"/>
    <p:sldId id="273" r:id="rId9"/>
    <p:sldId id="265" r:id="rId10"/>
    <p:sldId id="258" r:id="rId11"/>
    <p:sldId id="260" r:id="rId12"/>
    <p:sldId id="267" r:id="rId13"/>
    <p:sldId id="266" r:id="rId14"/>
    <p:sldId id="268" r:id="rId15"/>
    <p:sldId id="275" r:id="rId16"/>
    <p:sldId id="274" r:id="rId17"/>
    <p:sldId id="269" r:id="rId18"/>
    <p:sldId id="262" r:id="rId19"/>
  </p:sldIdLst>
  <p:sldSz cx="12192000" cy="6858000"/>
  <p:notesSz cx="6858000" cy="9144000"/>
  <p:custShowLst>
    <p:custShow name="Kioskishow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A3B"/>
    <a:srgbClr val="EDD9BB"/>
    <a:srgbClr val="000000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A5009-3EAE-4A32-9CD5-6CE05720251B}" v="513" dt="2024-11-03T13:46:01.645"/>
    <p1510:client id="{4BCA7966-3AA6-35AC-3953-B5B21E8A6647}" v="2" dt="2024-11-03T10:01:26.835"/>
    <p1510:client id="{5551627A-6FC0-5257-6F76-7DF61FA89BC2}" v="4" dt="2024-11-03T09:59:3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64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913DF-5A2D-4FE7-9C2B-E7878A97969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70B5-4F4F-4125-B75E-4663E51E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270B5-4F4F-4125-B75E-4663E51E2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869B-804C-89E8-42DE-8B034F3D2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85896-F323-1077-4FE9-6CAA107B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AD71-3D2D-9193-64B1-E4AD3FB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0822-0C72-D04C-F75B-35A81568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47C0-AE45-AF67-D9F2-10F34DC5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5609-17CE-82B9-DF2F-421F28B1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C8841-4F2F-2641-F466-6AC2B589F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6FD4-FF66-AB33-A782-D4651CD1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6B8B-B5F8-48A9-0C5C-E7C9827B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D2CC4-28AA-FF19-87CF-5F740C9B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18C65-2A3B-FBDE-6D61-2E05D85BC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1451A-0FDF-B307-5E80-9FB65C4E0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B946C-EDEC-52D4-B8B4-978D95F5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F749-2DFB-BD3B-BA89-3B95795C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97506-2A2D-6C3D-724C-2A590E0C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7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2A4D-4FA5-1DCF-9966-0A87305D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19911-494B-A4F4-BD67-EE0EF84CA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403C-EC2B-0F2F-AC72-30ECD74C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F2ABD-FF4A-4645-F324-6B89CBBF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CB3DC-A9DF-0C43-8DC4-7EE12E31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E0B1-32C3-4507-E109-CDC99F7C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59C7D-F0DC-0242-3556-703811FF6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90FDF-1802-9EC3-012C-E1203145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3C852-77C4-C61B-2BA1-4D94C56B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3E813-6677-B3CC-6EAE-3C1ABB47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D147-8768-F83F-972E-85044B44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AEC8-EB5D-B4CA-4BF0-EB94B7C0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915C4-7C48-C8BA-0C0D-B29500EBA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A3087-00CC-CDFE-8573-19751A9E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D5B02-C1E0-1EFD-338D-6120BD80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EAD9C-ED26-5AFD-8963-12FC673C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C3F2-F2D0-D075-10CF-E6F04EA5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9B459-F5FA-AD86-923C-B97C6EDE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8529A-395D-2F49-989E-62E2D7F94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13238-5B81-5E7C-AA7F-BE2575049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733BC-4781-3E26-77F0-1EC951375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FF540-70D1-78F6-D0EB-02D49DC0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C920F-FF23-B316-BB1E-C37E919F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E3342-5EE1-7911-E7C6-626C4F1E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6F16-8515-DBDD-7CD0-CA574EC6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BE1BE-9D53-C30D-DE34-2DF4C180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A7F43-AF66-55D7-896F-68A1A256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47305-089B-7AA9-413B-8687E6F8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367B4-B41A-36DA-7D66-7E6B3A81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C9C0-4F45-886B-9962-70D4BCFD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A5123-53AC-6AAE-E397-FB555A8F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ECBB-9E24-AF88-6E92-20C2A884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611E-4FDB-7DAB-9EBA-7BBD8227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8D23A-9875-DAB6-C7F0-B02B44BD2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2CDCB-0D88-11B1-267F-9771E638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A2FD3-A3DF-ABD9-C997-AE16C7FF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D77E-8DAE-37A6-497D-5F43C26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6E6C-3E1C-5652-0C8F-D605351A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2CEB4-E7FD-9413-33CC-2C52B18A1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C48EC-7DC9-A6A7-5ECD-C4817CA89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822FD-1FD7-4CE9-34BC-979CCF56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6B650-2643-E648-249E-7B5DB147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54AD6-9D84-C3E8-EF7D-763F2D1B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6DCD4-1BD0-40B8-5ADE-4E01F448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FCE3F-ABE3-009A-8814-4E9D9FB62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23B3-45DA-E212-E988-3229C1B6C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4DA5E-9404-42D1-A47B-A8F387C645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5B83-E5E1-7152-9BB0-05561AB73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BD92-DBA1-64C9-2432-864E69E80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79647-2373-4D15-8279-328670B1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jyu-my.sharepoint.com/:v:/g/personal/anmalatv_jyu_fi/EdEdLwsrIH5AlhMWRdT9yZQBx_h1sIFCIFb0J__BlmbuUA?e=DbYX2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9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Kuva, joka sisältää kohteen piirros, maalaus, piha-&#10;&#10;Kuvaus luotu automaattisesti">
            <a:extLst>
              <a:ext uri="{FF2B5EF4-FFF2-40B4-BE49-F238E27FC236}">
                <a16:creationId xmlns:a16="http://schemas.microsoft.com/office/drawing/2014/main" id="{7B4DA620-AA0F-9563-6C64-12B2C78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4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6034EE-129F-311F-EB0E-050116BBC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584" y="138737"/>
            <a:ext cx="10058400" cy="1349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rgbClr val="544A3B"/>
                </a:solidFill>
                <a:latin typeface="Aleo" panose="020F0802020204030203" pitchFamily="34" charset="0"/>
              </a:rPr>
              <a:t>Kielirikkaan</a:t>
            </a:r>
            <a:r>
              <a:rPr lang="en-US" sz="48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sz="4800" dirty="0" err="1">
                <a:solidFill>
                  <a:srgbClr val="544A3B"/>
                </a:solidFill>
                <a:latin typeface="Aleo" panose="020F0802020204030203" pitchFamily="34" charset="0"/>
              </a:rPr>
              <a:t>opettajaseminaarin</a:t>
            </a:r>
            <a:r>
              <a:rPr lang="en-US" sz="48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br>
              <a:rPr lang="en-US" sz="4800" dirty="0">
                <a:solidFill>
                  <a:srgbClr val="544A3B"/>
                </a:solidFill>
                <a:latin typeface="Aleo" panose="020F0802020204030203" pitchFamily="34" charset="0"/>
              </a:rPr>
            </a:br>
            <a:r>
              <a:rPr lang="en-US" sz="4800" dirty="0" err="1">
                <a:solidFill>
                  <a:srgbClr val="544A3B"/>
                </a:solidFill>
                <a:latin typeface="Aleo" panose="020F0802020204030203" pitchFamily="34" charset="0"/>
              </a:rPr>
              <a:t>opit</a:t>
            </a:r>
            <a:r>
              <a:rPr lang="en-US" sz="48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sz="4800" dirty="0" err="1">
                <a:solidFill>
                  <a:srgbClr val="544A3B"/>
                </a:solidFill>
                <a:latin typeface="Aleo" panose="020F0802020204030203" pitchFamily="34" charset="0"/>
              </a:rPr>
              <a:t>tähän</a:t>
            </a:r>
            <a:r>
              <a:rPr lang="en-US" sz="48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sz="4800" dirty="0" err="1">
                <a:solidFill>
                  <a:srgbClr val="544A3B"/>
                </a:solidFill>
                <a:latin typeface="Aleo" panose="020F0802020204030203" pitchFamily="34" charset="0"/>
              </a:rPr>
              <a:t>päivään</a:t>
            </a:r>
            <a:endParaRPr lang="en-US" sz="4800" dirty="0">
              <a:solidFill>
                <a:srgbClr val="544A3B"/>
              </a:solidFill>
              <a:latin typeface="Aleo" panose="020F080202020403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3DC0F8-B16A-9EF2-9AA7-DD4BD374A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008671"/>
            <a:ext cx="10058400" cy="23460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Opettajankoulutuslaitoksen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terveiset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ruotsalaisuuden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päivänä</a:t>
            </a:r>
            <a:r>
              <a:rPr lang="en-US">
                <a:solidFill>
                  <a:srgbClr val="FFFFFF"/>
                </a:solidFill>
              </a:rPr>
              <a:t> 6.11.2024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6A25-0581-9218-CE17-6338B8ACE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479502"/>
            <a:ext cx="6298016" cy="61331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A. </a:t>
            </a:r>
            <a:r>
              <a:rPr lang="en-US" sz="2400" dirty="0" err="1"/>
              <a:t>Suometar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544A3B"/>
                </a:solidFill>
              </a:rPr>
              <a:t> “</a:t>
            </a:r>
            <a:r>
              <a:rPr lang="en-US" sz="3200" dirty="0" err="1">
                <a:solidFill>
                  <a:srgbClr val="544A3B"/>
                </a:solidFill>
              </a:rPr>
              <a:t>Seminaarin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opetuskielenä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tulee</a:t>
            </a:r>
            <a:r>
              <a:rPr lang="en-US" sz="3200" dirty="0">
                <a:solidFill>
                  <a:srgbClr val="544A3B"/>
                </a:solidFill>
              </a:rPr>
              <a:t> olla </a:t>
            </a:r>
            <a:r>
              <a:rPr lang="en-US" sz="3200" dirty="0" err="1">
                <a:solidFill>
                  <a:srgbClr val="544A3B"/>
                </a:solidFill>
              </a:rPr>
              <a:t>suomi</a:t>
            </a:r>
            <a:r>
              <a:rPr lang="en-US" sz="3200" dirty="0">
                <a:solidFill>
                  <a:srgbClr val="544A3B"/>
                </a:solidFill>
              </a:rPr>
              <a:t>, </a:t>
            </a:r>
            <a:r>
              <a:rPr lang="en-US" sz="3200" dirty="0" err="1">
                <a:solidFill>
                  <a:srgbClr val="544A3B"/>
                </a:solidFill>
              </a:rPr>
              <a:t>ruotsinkielisiä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opettajia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saataneen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samasta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laitoksesta</a:t>
            </a:r>
            <a:r>
              <a:rPr lang="en-US" sz="3200" dirty="0">
                <a:solidFill>
                  <a:srgbClr val="544A3B"/>
                </a:solidFill>
              </a:rPr>
              <a:t>, </a:t>
            </a:r>
            <a:r>
              <a:rPr lang="en-US" sz="3200" dirty="0" err="1">
                <a:solidFill>
                  <a:srgbClr val="544A3B"/>
                </a:solidFill>
              </a:rPr>
              <a:t>koska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varmaan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moni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oppilaista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käyttää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ruotsia</a:t>
            </a:r>
            <a:r>
              <a:rPr lang="en-US" sz="3200" dirty="0">
                <a:solidFill>
                  <a:srgbClr val="544A3B"/>
                </a:solidFill>
              </a:rPr>
              <a:t> </a:t>
            </a:r>
            <a:r>
              <a:rPr lang="en-US" sz="3200" dirty="0" err="1">
                <a:solidFill>
                  <a:srgbClr val="544A3B"/>
                </a:solidFill>
              </a:rPr>
              <a:t>puhekielenään</a:t>
            </a:r>
            <a:r>
              <a:rPr lang="en-US" sz="3200" dirty="0">
                <a:solidFill>
                  <a:srgbClr val="544A3B"/>
                </a:solidFill>
              </a:rPr>
              <a:t>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Ryhmäkuva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1865 Jyväskylän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seminaarin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aloittaneista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oppilaista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Vasemmalta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takarivissä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Olga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Slottsberg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Fredrika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Pietilä, Hanna Backman, Hanna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Lucander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edessä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Eugenie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Hyypeläinen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(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myöh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Ostroumoff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), Hilda Nicklin ja Emilia 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Sohlman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 (</a:t>
            </a:r>
            <a:r>
              <a:rPr lang="en-US" sz="2400" dirty="0" err="1">
                <a:solidFill>
                  <a:srgbClr val="121212"/>
                </a:solidFill>
                <a:ea typeface="+mn-lt"/>
                <a:cs typeface="+mn-lt"/>
              </a:rPr>
              <a:t>myöh</a:t>
            </a:r>
            <a:r>
              <a:rPr lang="en-US" sz="2400" dirty="0">
                <a:solidFill>
                  <a:srgbClr val="121212"/>
                </a:solidFill>
                <a:ea typeface="+mn-lt"/>
                <a:cs typeface="+mn-lt"/>
              </a:rPr>
              <a:t>. Pelkonen)</a:t>
            </a:r>
            <a:endParaRPr lang="en-US" sz="2400" dirty="0"/>
          </a:p>
          <a:p>
            <a:pPr marL="0" indent="0">
              <a:buNone/>
            </a:pPr>
            <a:r>
              <a:rPr lang="en-US" sz="2000" dirty="0">
                <a:solidFill>
                  <a:srgbClr val="121212"/>
                </a:solidFill>
              </a:rPr>
              <a:t>Kuva: </a:t>
            </a:r>
            <a:r>
              <a:rPr lang="en-US" sz="2000" dirty="0" err="1">
                <a:solidFill>
                  <a:srgbClr val="121212"/>
                </a:solidFill>
              </a:rPr>
              <a:t>Museovirasto</a:t>
            </a:r>
            <a:endParaRPr lang="en-US" sz="2000" dirty="0">
              <a:solidFill>
                <a:srgbClr val="121212"/>
              </a:solidFill>
            </a:endParaRPr>
          </a:p>
        </p:txBody>
      </p:sp>
      <p:pic>
        <p:nvPicPr>
          <p:cNvPr id="4" name="Kuva 3" descr="Kuva, joka sisältää kohteen vaate, Ihmisen kasvot, käsiala, henkilö&#10;&#10;Kuvaus luotu automaattisesti">
            <a:extLst>
              <a:ext uri="{FF2B5EF4-FFF2-40B4-BE49-F238E27FC236}">
                <a16:creationId xmlns:a16="http://schemas.microsoft.com/office/drawing/2014/main" id="{80A1D5F5-7366-A9C7-E93E-D4EFC618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861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7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E4E5-43B9-DBF0-37A3-EB5E9222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553498"/>
            <a:ext cx="5334197" cy="46865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Vuonna</a:t>
            </a:r>
            <a:r>
              <a:rPr lang="en-US" sz="2400" dirty="0"/>
              <a:t> 1871 </a:t>
            </a:r>
            <a:r>
              <a:rPr lang="en-US" sz="2400" dirty="0" err="1"/>
              <a:t>seminaarin</a:t>
            </a:r>
            <a:r>
              <a:rPr lang="en-US" sz="2400" dirty="0"/>
              <a:t> </a:t>
            </a:r>
            <a:r>
              <a:rPr lang="en-US" sz="2400" dirty="0" err="1"/>
              <a:t>pihalla</a:t>
            </a:r>
            <a:r>
              <a:rPr lang="en-US" sz="2400" dirty="0"/>
              <a:t> </a:t>
            </a:r>
            <a:r>
              <a:rPr lang="en-US" sz="2400" dirty="0" err="1"/>
              <a:t>seisoo</a:t>
            </a:r>
            <a:r>
              <a:rPr lang="en-US" sz="2400" dirty="0"/>
              <a:t> </a:t>
            </a:r>
            <a:r>
              <a:rPr lang="en-US" sz="2400" b="1" dirty="0"/>
              <a:t>Lucina Hagman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Kun </a:t>
            </a:r>
            <a:r>
              <a:rPr lang="en-US" sz="2400" dirty="0" err="1"/>
              <a:t>muut</a:t>
            </a:r>
            <a:r>
              <a:rPr lang="en-US" sz="2400" dirty="0"/>
              <a:t> </a:t>
            </a:r>
            <a:r>
              <a:rPr lang="en-US" sz="2400" dirty="0" err="1"/>
              <a:t>seminaarin</a:t>
            </a:r>
            <a:r>
              <a:rPr lang="en-US" sz="2400" dirty="0"/>
              <a:t> </a:t>
            </a:r>
            <a:r>
              <a:rPr lang="en-US" sz="2400" dirty="0" err="1"/>
              <a:t>naisoppilaat</a:t>
            </a:r>
            <a:r>
              <a:rPr lang="en-US" sz="2400" dirty="0"/>
              <a:t> </a:t>
            </a:r>
            <a:r>
              <a:rPr lang="en-US" sz="2400" dirty="0" err="1"/>
              <a:t>pilkkaavat</a:t>
            </a:r>
            <a:r>
              <a:rPr lang="en-US" sz="2400" dirty="0"/>
              <a:t> </a:t>
            </a:r>
            <a:r>
              <a:rPr lang="en-US" sz="2400" dirty="0" err="1"/>
              <a:t>hänen</a:t>
            </a:r>
            <a:r>
              <a:rPr lang="en-US" sz="2400" dirty="0"/>
              <a:t> </a:t>
            </a:r>
            <a:r>
              <a:rPr lang="en-US" sz="2400" dirty="0" err="1"/>
              <a:t>käyttämäänsä</a:t>
            </a:r>
            <a:r>
              <a:rPr lang="en-US" sz="2400" dirty="0"/>
              <a:t> </a:t>
            </a:r>
            <a:r>
              <a:rPr lang="en-US" sz="2400" dirty="0" err="1"/>
              <a:t>ruotsinkielisen</a:t>
            </a:r>
            <a:r>
              <a:rPr lang="en-US" sz="2400" dirty="0"/>
              <a:t> </a:t>
            </a:r>
            <a:r>
              <a:rPr lang="en-US" sz="2400" dirty="0" err="1"/>
              <a:t>Pohjanmaan</a:t>
            </a:r>
            <a:r>
              <a:rPr lang="en-US" sz="2400" dirty="0"/>
              <a:t> </a:t>
            </a:r>
            <a:r>
              <a:rPr lang="en-US" sz="2400" dirty="0" err="1"/>
              <a:t>murretta</a:t>
            </a:r>
            <a:r>
              <a:rPr lang="en-US" sz="2400" dirty="0"/>
              <a:t> – </a:t>
            </a:r>
            <a:r>
              <a:rPr lang="en-US" sz="2400" dirty="0" err="1"/>
              <a:t>niin</a:t>
            </a:r>
            <a:r>
              <a:rPr lang="en-US" sz="2400" dirty="0"/>
              <a:t> </a:t>
            </a:r>
            <a:r>
              <a:rPr lang="en-US" sz="2400" dirty="0" err="1"/>
              <a:t>ikään</a:t>
            </a:r>
            <a:r>
              <a:rPr lang="en-US" sz="2400" dirty="0"/>
              <a:t> </a:t>
            </a:r>
            <a:r>
              <a:rPr lang="en-US" sz="2400" dirty="0" err="1"/>
              <a:t>ruotsiksi</a:t>
            </a:r>
            <a:r>
              <a:rPr lang="en-US" sz="2400" dirty="0"/>
              <a:t> – </a:t>
            </a:r>
            <a:r>
              <a:rPr lang="en-US" sz="2400" dirty="0" err="1"/>
              <a:t>hän</a:t>
            </a:r>
            <a:r>
              <a:rPr lang="en-US" sz="2400" dirty="0"/>
              <a:t> </a:t>
            </a:r>
            <a:r>
              <a:rPr lang="en-US" sz="2400" dirty="0" err="1"/>
              <a:t>tekee</a:t>
            </a:r>
            <a:r>
              <a:rPr lang="en-US" sz="2400" dirty="0"/>
              <a:t> </a:t>
            </a:r>
            <a:r>
              <a:rPr lang="en-US" sz="2400" dirty="0" err="1"/>
              <a:t>kielilakon</a:t>
            </a:r>
            <a:r>
              <a:rPr lang="en-US" sz="2400" dirty="0"/>
              <a:t> ja </a:t>
            </a:r>
            <a:r>
              <a:rPr lang="en-US" sz="2400" dirty="0" err="1"/>
              <a:t>päättää</a:t>
            </a:r>
            <a:r>
              <a:rPr lang="en-US" sz="2400" dirty="0"/>
              <a:t> </a:t>
            </a:r>
            <a:r>
              <a:rPr lang="en-US" sz="2400" dirty="0" err="1"/>
              <a:t>puhua</a:t>
            </a:r>
            <a:r>
              <a:rPr lang="en-US" sz="2400" dirty="0"/>
              <a:t> vain </a:t>
            </a:r>
            <a:r>
              <a:rPr lang="en-US" sz="2400" dirty="0" err="1"/>
              <a:t>suomea</a:t>
            </a:r>
            <a:r>
              <a:rPr lang="en-US" sz="2400" dirty="0"/>
              <a:t>. </a:t>
            </a:r>
            <a:r>
              <a:rPr lang="en-US" sz="2400" dirty="0" err="1"/>
              <a:t>Siitä</a:t>
            </a:r>
            <a:r>
              <a:rPr lang="en-US" sz="2400" dirty="0"/>
              <a:t> </a:t>
            </a:r>
            <a:r>
              <a:rPr lang="en-US" sz="2400" dirty="0" err="1"/>
              <a:t>tulee</a:t>
            </a:r>
            <a:r>
              <a:rPr lang="en-US" sz="2400" dirty="0"/>
              <a:t> </a:t>
            </a:r>
            <a:r>
              <a:rPr lang="en-US" sz="2400" dirty="0" err="1"/>
              <a:t>villitys</a:t>
            </a:r>
            <a:r>
              <a:rPr lang="en-US" sz="2400" dirty="0"/>
              <a:t> </a:t>
            </a:r>
            <a:r>
              <a:rPr lang="en-US" sz="2400" dirty="0" err="1"/>
              <a:t>enemmistökielelle</a:t>
            </a:r>
            <a:r>
              <a:rPr lang="en-US" sz="2400" dirty="0"/>
              <a:t> </a:t>
            </a:r>
            <a:r>
              <a:rPr lang="en-US" sz="2400" dirty="0" err="1"/>
              <a:t>yhtäläisiä</a:t>
            </a:r>
            <a:r>
              <a:rPr lang="en-US" sz="2400" dirty="0"/>
              <a:t> </a:t>
            </a:r>
            <a:r>
              <a:rPr lang="en-US" sz="2400" dirty="0" err="1"/>
              <a:t>oikeuksia</a:t>
            </a:r>
            <a:r>
              <a:rPr lang="en-US" sz="2400" dirty="0"/>
              <a:t> </a:t>
            </a:r>
            <a:r>
              <a:rPr lang="en-US" sz="2400" dirty="0" err="1"/>
              <a:t>ajavassa</a:t>
            </a:r>
            <a:r>
              <a:rPr lang="en-US" sz="2400" dirty="0"/>
              <a:t> </a:t>
            </a:r>
            <a:r>
              <a:rPr lang="en-US" sz="2400" dirty="0" err="1"/>
              <a:t>seminaarissa</a:t>
            </a:r>
            <a:r>
              <a:rPr lang="en-US" sz="2400" dirty="0"/>
              <a:t>. </a:t>
            </a:r>
          </a:p>
        </p:txBody>
      </p:sp>
      <p:pic>
        <p:nvPicPr>
          <p:cNvPr id="1026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BDCDB5B9-820F-5C64-3745-7540482B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28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2042C-0A61-6493-4B90-E65D69873D0D}"/>
              </a:ext>
            </a:extLst>
          </p:cNvPr>
          <p:cNvSpPr txBox="1"/>
          <p:nvPr/>
        </p:nvSpPr>
        <p:spPr>
          <a:xfrm flipH="1">
            <a:off x="2153096" y="784057"/>
            <a:ext cx="3942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544A3B"/>
                </a:solidFill>
                <a:latin typeface="Aleo" panose="020F0802020204030203" pitchFamily="34" charset="0"/>
              </a:rPr>
              <a:t>Kielilakko</a:t>
            </a:r>
            <a:endParaRPr lang="en-US" sz="4400" dirty="0">
              <a:solidFill>
                <a:srgbClr val="544A3B"/>
              </a:solidFill>
              <a:latin typeface="Aleo" panose="020F08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CC48-9D80-0DA5-A791-8FAF3A13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209801"/>
            <a:ext cx="5291663" cy="2026257"/>
          </a:xfrm>
        </p:spPr>
        <p:txBody>
          <a:bodyPr anchor="b">
            <a:normAutofit/>
          </a:bodyPr>
          <a:lstStyle/>
          <a:p>
            <a:br>
              <a:rPr lang="en-US" sz="1400" b="1">
                <a:solidFill>
                  <a:srgbClr val="121212"/>
                </a:solidFill>
              </a:rPr>
            </a:br>
            <a:br>
              <a:rPr lang="en-US" sz="1600" b="1"/>
            </a:br>
            <a:r>
              <a:rPr lang="en-US" sz="1600" b="1" err="1">
                <a:solidFill>
                  <a:srgbClr val="121212"/>
                </a:solidFill>
              </a:rPr>
              <a:t>Jyväskylän</a:t>
            </a:r>
            <a:r>
              <a:rPr lang="en-US" sz="1600" b="1">
                <a:solidFill>
                  <a:srgbClr val="121212"/>
                </a:solidFill>
              </a:rPr>
              <a:t> </a:t>
            </a:r>
            <a:r>
              <a:rPr lang="en-US" sz="1600" b="1" err="1">
                <a:solidFill>
                  <a:srgbClr val="121212"/>
                </a:solidFill>
              </a:rPr>
              <a:t>seminaarin</a:t>
            </a:r>
            <a:r>
              <a:rPr lang="en-US" sz="1600" b="1">
                <a:solidFill>
                  <a:srgbClr val="121212"/>
                </a:solidFill>
              </a:rPr>
              <a:t> </a:t>
            </a:r>
            <a:r>
              <a:rPr lang="en-US" sz="1600" b="1" err="1">
                <a:solidFill>
                  <a:srgbClr val="121212"/>
                </a:solidFill>
              </a:rPr>
              <a:t>tyttöharjoituskoulun</a:t>
            </a:r>
            <a:r>
              <a:rPr lang="en-US" sz="1600" b="1">
                <a:solidFill>
                  <a:srgbClr val="121212"/>
                </a:solidFill>
              </a:rPr>
              <a:t> </a:t>
            </a:r>
            <a:r>
              <a:rPr lang="en-US" sz="1600" b="1" err="1">
                <a:solidFill>
                  <a:srgbClr val="121212"/>
                </a:solidFill>
              </a:rPr>
              <a:t>kolmas</a:t>
            </a:r>
            <a:r>
              <a:rPr lang="en-US" sz="1600" b="1">
                <a:solidFill>
                  <a:srgbClr val="121212"/>
                </a:solidFill>
              </a:rPr>
              <a:t> </a:t>
            </a:r>
            <a:r>
              <a:rPr lang="en-US" sz="1600" b="1" err="1">
                <a:solidFill>
                  <a:srgbClr val="121212"/>
                </a:solidFill>
              </a:rPr>
              <a:t>luokka</a:t>
            </a:r>
            <a:r>
              <a:rPr lang="en-US" sz="1600" b="1">
                <a:solidFill>
                  <a:srgbClr val="121212"/>
                </a:solidFill>
              </a:rPr>
              <a:t> </a:t>
            </a:r>
            <a:r>
              <a:rPr lang="en-US" sz="1600" b="1" err="1">
                <a:solidFill>
                  <a:srgbClr val="121212"/>
                </a:solidFill>
              </a:rPr>
              <a:t>oppitunnilla</a:t>
            </a:r>
            <a:endParaRPr lang="fi-FI" sz="1600"/>
          </a:p>
          <a:p>
            <a:r>
              <a:rPr lang="en-US" sz="1600">
                <a:solidFill>
                  <a:srgbClr val="121212"/>
                </a:solidFill>
                <a:ea typeface="+mj-lt"/>
                <a:cs typeface="+mj-lt"/>
              </a:rPr>
              <a:t>Gustaf Alfred </a:t>
            </a:r>
            <a:r>
              <a:rPr lang="en-US" sz="1600" err="1">
                <a:solidFill>
                  <a:srgbClr val="121212"/>
                </a:solidFill>
                <a:ea typeface="+mj-lt"/>
                <a:cs typeface="+mj-lt"/>
              </a:rPr>
              <a:t>Stoore</a:t>
            </a:r>
            <a:r>
              <a:rPr lang="en-US" sz="1600">
                <a:solidFill>
                  <a:srgbClr val="121212"/>
                </a:solidFill>
                <a:ea typeface="+mj-lt"/>
                <a:cs typeface="+mj-lt"/>
              </a:rPr>
              <a:t>, </a:t>
            </a:r>
            <a:r>
              <a:rPr lang="en-US" sz="1600" err="1">
                <a:solidFill>
                  <a:srgbClr val="121212"/>
                </a:solidFill>
                <a:ea typeface="+mj-lt"/>
                <a:cs typeface="+mj-lt"/>
              </a:rPr>
              <a:t>kuvaaja</a:t>
            </a:r>
            <a:r>
              <a:rPr lang="en-US" sz="1600">
                <a:solidFill>
                  <a:srgbClr val="121212"/>
                </a:solidFill>
                <a:ea typeface="+mj-lt"/>
                <a:cs typeface="+mj-lt"/>
              </a:rPr>
              <a:t> 1910–1912</a:t>
            </a:r>
            <a:br>
              <a:rPr lang="en-US" sz="1600">
                <a:ea typeface="+mj-lt"/>
                <a:cs typeface="+mj-lt"/>
              </a:rPr>
            </a:br>
            <a:r>
              <a:rPr lang="en-US" sz="1600" err="1">
                <a:solidFill>
                  <a:srgbClr val="121212"/>
                </a:solidFill>
                <a:ea typeface="+mj-lt"/>
                <a:cs typeface="+mj-lt"/>
              </a:rPr>
              <a:t>Keski-Suomen</a:t>
            </a:r>
            <a:r>
              <a:rPr lang="en-US" sz="1600">
                <a:solidFill>
                  <a:srgbClr val="121212"/>
                </a:solidFill>
                <a:ea typeface="+mj-lt"/>
                <a:cs typeface="+mj-lt"/>
              </a:rPr>
              <a:t> </a:t>
            </a:r>
            <a:r>
              <a:rPr lang="en-US" sz="1600" err="1">
                <a:solidFill>
                  <a:srgbClr val="121212"/>
                </a:solidFill>
                <a:ea typeface="+mj-lt"/>
                <a:cs typeface="+mj-lt"/>
              </a:rPr>
              <a:t>museo</a:t>
            </a:r>
            <a:br>
              <a:rPr lang="en-US" sz="1600">
                <a:ea typeface="+mj-lt"/>
                <a:cs typeface="+mj-lt"/>
              </a:rPr>
            </a:br>
            <a:endParaRPr lang="en-US" sz="1400"/>
          </a:p>
          <a:p>
            <a:endParaRPr lang="en-US" sz="4000"/>
          </a:p>
        </p:txBody>
      </p:sp>
      <p:pic>
        <p:nvPicPr>
          <p:cNvPr id="4" name="Kuva 3" descr="Kuva, joka sisältää kohteen vaate, sisä-, seinä, huonekalu&#10;&#10;Kuvaus luotu automaattisesti">
            <a:extLst>
              <a:ext uri="{FF2B5EF4-FFF2-40B4-BE49-F238E27FC236}">
                <a16:creationId xmlns:a16="http://schemas.microsoft.com/office/drawing/2014/main" id="{D27DEBCA-03EB-0B5E-F745-3789517E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983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99BE-49B7-B591-9959-B82E4404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892718"/>
            <a:ext cx="5420305" cy="4474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Ruotsinkielinen</a:t>
            </a:r>
            <a:r>
              <a:rPr lang="en-US" dirty="0"/>
              <a:t> </a:t>
            </a:r>
            <a:r>
              <a:rPr lang="en-US" dirty="0" err="1"/>
              <a:t>opettajankoulutus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järjestämättä</a:t>
            </a:r>
            <a:r>
              <a:rPr lang="en-US" dirty="0"/>
              <a:t> </a:t>
            </a:r>
            <a:r>
              <a:rPr lang="en-US" dirty="0" err="1"/>
              <a:t>seminaarin</a:t>
            </a:r>
            <a:r>
              <a:rPr lang="en-US" dirty="0"/>
              <a:t> </a:t>
            </a:r>
            <a:r>
              <a:rPr lang="en-US" dirty="0" err="1"/>
              <a:t>alkuaikoina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Cygnaeus</a:t>
            </a:r>
            <a:r>
              <a:rPr lang="en-US" dirty="0"/>
              <a:t> </a:t>
            </a:r>
            <a:r>
              <a:rPr lang="en-US" dirty="0" err="1"/>
              <a:t>vastusti</a:t>
            </a:r>
            <a:r>
              <a:rPr lang="en-US" dirty="0"/>
              <a:t> </a:t>
            </a:r>
            <a:r>
              <a:rPr lang="en-US" dirty="0" err="1"/>
              <a:t>erillistä</a:t>
            </a:r>
            <a:r>
              <a:rPr lang="en-US" dirty="0"/>
              <a:t> </a:t>
            </a:r>
            <a:r>
              <a:rPr lang="en-US" dirty="0" err="1"/>
              <a:t>ruotsinkielistä</a:t>
            </a:r>
            <a:r>
              <a:rPr lang="en-US" dirty="0"/>
              <a:t> </a:t>
            </a:r>
            <a:r>
              <a:rPr lang="en-US" dirty="0" err="1"/>
              <a:t>opettajankoulutusta</a:t>
            </a:r>
            <a:r>
              <a:rPr lang="en-US" dirty="0"/>
              <a:t>, </a:t>
            </a:r>
            <a:r>
              <a:rPr lang="en-US" dirty="0" err="1"/>
              <a:t>koska</a:t>
            </a:r>
            <a:r>
              <a:rPr lang="en-US" dirty="0"/>
              <a:t> </a:t>
            </a:r>
            <a:r>
              <a:rPr lang="en-US" dirty="0" err="1"/>
              <a:t>pelkäsi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se </a:t>
            </a:r>
            <a:r>
              <a:rPr lang="en-US" dirty="0" err="1"/>
              <a:t>kaappaisi</a:t>
            </a:r>
            <a:r>
              <a:rPr lang="en-US" dirty="0"/>
              <a:t>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säätyläiset</a:t>
            </a:r>
            <a:r>
              <a:rPr lang="en-US" dirty="0"/>
              <a:t> ja </a:t>
            </a:r>
            <a:r>
              <a:rPr lang="en-US" dirty="0" err="1"/>
              <a:t>suomenkielistä</a:t>
            </a:r>
            <a:r>
              <a:rPr lang="en-US" dirty="0"/>
              <a:t> </a:t>
            </a:r>
            <a:r>
              <a:rPr lang="en-US" dirty="0" err="1"/>
              <a:t>seminaaria</a:t>
            </a:r>
            <a:r>
              <a:rPr lang="en-US" dirty="0"/>
              <a:t> </a:t>
            </a:r>
            <a:r>
              <a:rPr lang="en-US" dirty="0" err="1"/>
              <a:t>alettaisiin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alempitasoisena</a:t>
            </a:r>
            <a:r>
              <a:rPr lang="en-US" dirty="0"/>
              <a:t> “</a:t>
            </a:r>
            <a:r>
              <a:rPr lang="en-US" dirty="0" err="1"/>
              <a:t>talonpoikaisseminaarina</a:t>
            </a:r>
            <a:r>
              <a:rPr lang="en-US" dirty="0"/>
              <a:t>”.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83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4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2195-7A40-B615-227E-6E967237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" y="301083"/>
            <a:ext cx="5930411" cy="625703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Naisseminaarissa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oli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oppilaita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jotka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puhuivat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paremmin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ruotsia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kuin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suomea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  <a:r>
              <a:rPr lang="en-US" sz="2400" dirty="0" err="1">
                <a:solidFill>
                  <a:srgbClr val="EDD9BB"/>
                </a:solidFill>
              </a:rPr>
              <a:t>Yleensäkin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ruotsin</a:t>
            </a:r>
            <a:r>
              <a:rPr lang="en-US" sz="2400" dirty="0">
                <a:solidFill>
                  <a:srgbClr val="EDD9BB"/>
                </a:solidFill>
              </a:rPr>
              <a:t> ja </a:t>
            </a:r>
            <a:r>
              <a:rPr lang="en-US" sz="2400" dirty="0" err="1">
                <a:solidFill>
                  <a:srgbClr val="EDD9BB"/>
                </a:solidFill>
              </a:rPr>
              <a:t>suomen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kielen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opiskelun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vaikeudet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jakaantuivat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sukupuolen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mukaan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</a:p>
          <a:p>
            <a:pPr marL="0" indent="0">
              <a:buNone/>
            </a:pPr>
            <a:endParaRPr lang="en-US" sz="1200" dirty="0">
              <a:solidFill>
                <a:srgbClr val="EDD9BB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Pojat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olivat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talonpoikaistaustaisia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nuorukaisia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täysin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suomenkielisiltä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alueilta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eikä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heillä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yleensä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ollut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pohjana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mitään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perusopintoja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ruotsin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kielessä</a:t>
            </a:r>
            <a:r>
              <a:rPr lang="en-US" sz="2400" dirty="0">
                <a:solidFill>
                  <a:srgbClr val="EDD9BB"/>
                </a:solidFill>
              </a:rPr>
              <a:t> – </a:t>
            </a:r>
            <a:r>
              <a:rPr lang="en-US" sz="2400" dirty="0" err="1">
                <a:solidFill>
                  <a:srgbClr val="EDD9BB"/>
                </a:solidFill>
              </a:rPr>
              <a:t>toisin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kuin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umpiruotsinkielisellä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forsbyläisellä</a:t>
            </a:r>
            <a:r>
              <a:rPr lang="en-US" sz="2400" dirty="0">
                <a:solidFill>
                  <a:srgbClr val="EDD9BB"/>
                </a:solidFill>
              </a:rPr>
              <a:t> Anton </a:t>
            </a:r>
            <a:r>
              <a:rPr lang="en-US" sz="2400" dirty="0" err="1">
                <a:solidFill>
                  <a:srgbClr val="EDD9BB"/>
                </a:solidFill>
              </a:rPr>
              <a:t>Rikströmillä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joka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kamppaili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sankarillisesti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seminaarin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läpi</a:t>
            </a:r>
            <a:r>
              <a:rPr lang="en-US" sz="2400" dirty="0">
                <a:solidFill>
                  <a:srgbClr val="EDD9BB"/>
                </a:solidFill>
              </a:rPr>
              <a:t>.</a:t>
            </a:r>
          </a:p>
          <a:p>
            <a:pPr marL="0" indent="0">
              <a:buNone/>
            </a:pPr>
            <a:endParaRPr lang="en-US" sz="1200" dirty="0">
              <a:solidFill>
                <a:srgbClr val="EDD9BB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Säätyläis</a:t>
            </a:r>
            <a:r>
              <a:rPr lang="en-US" sz="2400" dirty="0">
                <a:solidFill>
                  <a:srgbClr val="EDD9BB"/>
                </a:solidFill>
              </a:rPr>
              <a:t>- ja </a:t>
            </a:r>
            <a:r>
              <a:rPr lang="en-US" sz="2400" dirty="0" err="1">
                <a:solidFill>
                  <a:srgbClr val="EDD9BB"/>
                </a:solidFill>
              </a:rPr>
              <a:t>porvarisperheistä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tulevilla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tytöillä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suomen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kielen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opinnot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tuottivat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joskus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hankaluuksia</a:t>
            </a:r>
            <a:r>
              <a:rPr lang="en-US" sz="2400" dirty="0">
                <a:solidFill>
                  <a:srgbClr val="EDD9BB"/>
                </a:solidFill>
              </a:rPr>
              <a:t>, ja jo </a:t>
            </a:r>
            <a:r>
              <a:rPr lang="en-US" sz="2400" dirty="0" err="1">
                <a:solidFill>
                  <a:srgbClr val="EDD9BB"/>
                </a:solidFill>
              </a:rPr>
              <a:t>osaamansa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ruotsin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kielen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sijasta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heitä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kannustettiin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opiskelemaan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ylimääräisenä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kielenä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saksaa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</a:p>
        </p:txBody>
      </p:sp>
      <p:pic>
        <p:nvPicPr>
          <p:cNvPr id="5" name="Picture 4" descr="A group of men working in a factory&#10;&#10;Description automatically generated">
            <a:extLst>
              <a:ext uri="{FF2B5EF4-FFF2-40B4-BE49-F238E27FC236}">
                <a16:creationId xmlns:a16="http://schemas.microsoft.com/office/drawing/2014/main" id="{1F294F37-7A8C-5B72-2C95-01A820D83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2" r="2464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480CE-00CF-9A7D-3C77-82C041E4E978}"/>
              </a:ext>
            </a:extLst>
          </p:cNvPr>
          <p:cNvSpPr txBox="1"/>
          <p:nvPr/>
        </p:nvSpPr>
        <p:spPr>
          <a:xfrm>
            <a:off x="7398054" y="169907"/>
            <a:ext cx="466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Kuva: </a:t>
            </a:r>
            <a:r>
              <a:rPr lang="en-US" dirty="0" err="1"/>
              <a:t>Seminaarin</a:t>
            </a:r>
            <a:r>
              <a:rPr lang="en-US" dirty="0"/>
              <a:t> </a:t>
            </a:r>
            <a:r>
              <a:rPr lang="en-US" dirty="0" err="1"/>
              <a:t>opiskelijoita</a:t>
            </a:r>
            <a:r>
              <a:rPr lang="en-US" dirty="0"/>
              <a:t> </a:t>
            </a:r>
            <a:r>
              <a:rPr lang="en-US" dirty="0" err="1"/>
              <a:t>suksikurssilla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Gustaf Albert </a:t>
            </a:r>
            <a:r>
              <a:rPr lang="en-US" dirty="0" err="1"/>
              <a:t>Stoore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Kuva, joka sisältää kohteen piha-, taivas, puu, Kiinteistöt&#10;&#10;Kuvaus luotu automaattisesti">
            <a:extLst>
              <a:ext uri="{FF2B5EF4-FFF2-40B4-BE49-F238E27FC236}">
                <a16:creationId xmlns:a16="http://schemas.microsoft.com/office/drawing/2014/main" id="{2DFAADDA-A981-1EA7-2E9E-BB74AD6C22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1410-C3BE-548D-B425-071DFC0E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16" y="1070517"/>
            <a:ext cx="4034884" cy="55072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500" dirty="0" err="1"/>
              <a:t>Hävisikö</a:t>
            </a:r>
            <a:r>
              <a:rPr lang="en-US" sz="3500" dirty="0"/>
              <a:t> </a:t>
            </a:r>
            <a:r>
              <a:rPr lang="en-US" sz="3500" dirty="0" err="1"/>
              <a:t>sadan</a:t>
            </a:r>
            <a:r>
              <a:rPr lang="en-US" sz="3500" dirty="0"/>
              <a:t> </a:t>
            </a:r>
            <a:r>
              <a:rPr lang="en-US" sz="3500" dirty="0" err="1"/>
              <a:t>vuoden</a:t>
            </a:r>
            <a:r>
              <a:rPr lang="en-US" sz="3500" dirty="0"/>
              <a:t> </a:t>
            </a:r>
            <a:r>
              <a:rPr lang="en-US" sz="3500" dirty="0" err="1"/>
              <a:t>saatossa</a:t>
            </a:r>
            <a:r>
              <a:rPr lang="en-US" sz="3500" dirty="0"/>
              <a:t> </a:t>
            </a:r>
            <a:r>
              <a:rPr lang="en-US" sz="3500" dirty="0" err="1"/>
              <a:t>rohkeutemme</a:t>
            </a:r>
            <a:r>
              <a:rPr lang="en-US" sz="3500" dirty="0"/>
              <a:t> </a:t>
            </a:r>
            <a:r>
              <a:rPr lang="en-US" sz="3500" dirty="0" err="1"/>
              <a:t>käyttää</a:t>
            </a:r>
            <a:r>
              <a:rPr lang="en-US" sz="3500" dirty="0"/>
              <a:t> </a:t>
            </a:r>
            <a:r>
              <a:rPr lang="en-US" sz="3500" dirty="0" err="1"/>
              <a:t>monia</a:t>
            </a:r>
            <a:r>
              <a:rPr lang="en-US" sz="3500" dirty="0"/>
              <a:t> </a:t>
            </a:r>
            <a:r>
              <a:rPr lang="en-US" sz="3500" dirty="0" err="1"/>
              <a:t>puhekieliä</a:t>
            </a:r>
            <a:r>
              <a:rPr lang="en-US" sz="3500" dirty="0"/>
              <a:t>?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>
                <a:latin typeface="Aleo" panose="020F0802020204030203" pitchFamily="34" charset="0"/>
              </a:rPr>
              <a:t>Ei! </a:t>
            </a:r>
          </a:p>
          <a:p>
            <a:pPr marL="0" indent="0">
              <a:buNone/>
            </a:pPr>
            <a:r>
              <a:rPr lang="en-US" sz="3500" dirty="0" err="1">
                <a:latin typeface="Aleo" panose="020F0802020204030203" pitchFamily="34" charset="0"/>
              </a:rPr>
              <a:t>Olemme</a:t>
            </a:r>
            <a:r>
              <a:rPr lang="en-US" sz="3500" dirty="0">
                <a:latin typeface="Aleo" panose="020F0802020204030203" pitchFamily="34" charset="0"/>
              </a:rPr>
              <a:t> </a:t>
            </a:r>
            <a:r>
              <a:rPr lang="en-US" sz="3500" dirty="0" err="1">
                <a:latin typeface="Aleo" panose="020F0802020204030203" pitchFamily="34" charset="0"/>
              </a:rPr>
              <a:t>yhä</a:t>
            </a:r>
            <a:r>
              <a:rPr lang="en-US" sz="3500" dirty="0">
                <a:latin typeface="Aleo" panose="020F0802020204030203" pitchFamily="34" charset="0"/>
              </a:rPr>
              <a:t> </a:t>
            </a:r>
            <a:r>
              <a:rPr lang="en-US" sz="3500" dirty="0" err="1">
                <a:latin typeface="Aleo" panose="020F0802020204030203" pitchFamily="34" charset="0"/>
              </a:rPr>
              <a:t>monikielinen</a:t>
            </a:r>
            <a:r>
              <a:rPr lang="en-US" sz="3500" dirty="0">
                <a:latin typeface="Aleo" panose="020F0802020204030203" pitchFamily="34" charset="0"/>
              </a:rPr>
              <a:t> </a:t>
            </a:r>
            <a:r>
              <a:rPr lang="en-US" sz="3500" dirty="0" err="1">
                <a:latin typeface="Aleo" panose="020F0802020204030203" pitchFamily="34" charset="0"/>
              </a:rPr>
              <a:t>yhteisö</a:t>
            </a:r>
            <a:r>
              <a:rPr lang="en-US" sz="3500" dirty="0">
                <a:latin typeface="Aleo" panose="020F0802020204030203" pitchFamily="34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54BF4-CF68-4F1A-08DB-F89D5EA1F5FC}"/>
              </a:ext>
            </a:extLst>
          </p:cNvPr>
          <p:cNvSpPr txBox="1"/>
          <p:nvPr/>
        </p:nvSpPr>
        <p:spPr>
          <a:xfrm>
            <a:off x="9802761" y="6488668"/>
            <a:ext cx="2386190" cy="3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</a:t>
            </a:r>
            <a:r>
              <a:rPr lang="en-US" sz="1800" dirty="0" err="1"/>
              <a:t>Soile</a:t>
            </a:r>
            <a:r>
              <a:rPr lang="en-US" sz="1800" dirty="0"/>
              <a:t> </a:t>
            </a:r>
            <a:r>
              <a:rPr lang="en-US" sz="1800" dirty="0" err="1"/>
              <a:t>Tirilä</a:t>
            </a:r>
            <a:r>
              <a:rPr lang="en-US" sz="18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185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iskelijoita saapumassa yliopiston päärakennukselle juhlistamaan Yläkaupungin yötä. Kuva Tero Takalo-Eskola">
            <a:extLst>
              <a:ext uri="{FF2B5EF4-FFF2-40B4-BE49-F238E27FC236}">
                <a16:creationId xmlns:a16="http://schemas.microsoft.com/office/drawing/2014/main" id="{72FB56A6-DF18-A683-46AD-01ED0904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1747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A773E1-B77F-9672-F5D4-2857571E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976" y="392335"/>
            <a:ext cx="3822189" cy="1899912"/>
          </a:xfrm>
        </p:spPr>
        <p:txBody>
          <a:bodyPr>
            <a:normAutofit/>
          </a:bodyPr>
          <a:lstStyle/>
          <a:p>
            <a:pPr algn="r"/>
            <a:r>
              <a:rPr lang="fi-FI" sz="4000" dirty="0">
                <a:solidFill>
                  <a:srgbClr val="544A3B"/>
                </a:solidFill>
                <a:latin typeface="Aleo" panose="020F0802020204030203" pitchFamily="34" charset="0"/>
              </a:rPr>
              <a:t>Kielirikkaat opit tähän päivään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97608-1044-B4C2-0E9B-A3D8DDE1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452" y="2722903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i-FI" sz="2400" dirty="0"/>
              <a:t>Uskalla käyttää vierasta kieltä</a:t>
            </a:r>
          </a:p>
          <a:p>
            <a:r>
              <a:rPr lang="fi-FI" sz="2400" dirty="0"/>
              <a:t>Puhumalla kieltä oppii</a:t>
            </a:r>
          </a:p>
          <a:p>
            <a:r>
              <a:rPr lang="fi-FI" sz="2400" dirty="0"/>
              <a:t>Uskalla lähteä ulkomaille opiskelemaan (ja hae siihen apurahaa!)</a:t>
            </a:r>
          </a:p>
          <a:p>
            <a:r>
              <a:rPr lang="fi-FI" sz="2400" dirty="0"/>
              <a:t>Virheet eivät haittaa, ne ovat oppimistilanteita</a:t>
            </a:r>
          </a:p>
          <a:p>
            <a:r>
              <a:rPr lang="fi-FI" sz="2400" dirty="0"/>
              <a:t>Sitkeys ja sinnikkyys palkitsevat</a:t>
            </a:r>
          </a:p>
        </p:txBody>
      </p:sp>
    </p:spTree>
    <p:extLst>
      <p:ext uri="{BB962C8B-B14F-4D97-AF65-F5344CB8AC3E}">
        <p14:creationId xmlns:p14="http://schemas.microsoft.com/office/powerpoint/2010/main" val="36593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vaate, henkilö, sisä-, kuoro&#10;&#10;Kuvaus luotu automaattisesti">
            <a:extLst>
              <a:ext uri="{FF2B5EF4-FFF2-40B4-BE49-F238E27FC236}">
                <a16:creationId xmlns:a16="http://schemas.microsoft.com/office/drawing/2014/main" id="{F28B2068-98C8-07AD-6353-DEDAF5A6E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131" b="6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254598-D36B-F2CF-1988-A5F38934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400" dirty="0"/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Aleo" panose="020F0802020204030203" pitchFamily="34" charset="0"/>
              </a:rPr>
              <a:t>Jyväskylän </a:t>
            </a:r>
            <a:r>
              <a:rPr lang="en-U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o" panose="020F0802020204030203" pitchFamily="34" charset="0"/>
              </a:rPr>
              <a:t>seminaarin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Aleo" panose="020F0802020204030203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o" panose="020F0802020204030203" pitchFamily="34" charset="0"/>
              </a:rPr>
              <a:t>kuoro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Kuvaaja</a:t>
            </a:r>
            <a:r>
              <a:rPr lang="en-US" sz="1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Gustav Alfred </a:t>
            </a:r>
            <a:r>
              <a:rPr lang="en-US" sz="1400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Stoore</a:t>
            </a:r>
            <a:r>
              <a:rPr lang="en-US" sz="1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1910-1912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139F-710E-237D-A92C-7C1B1DF9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544A3B"/>
                </a:solidFill>
                <a:latin typeface="Aleo" panose="020F0802020204030203" pitchFamily="34" charset="0"/>
              </a:rPr>
              <a:t>Musiikkia</a:t>
            </a:r>
            <a:r>
              <a:rPr lang="en-US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dirty="0" err="1">
                <a:solidFill>
                  <a:srgbClr val="544A3B"/>
                </a:solidFill>
                <a:latin typeface="Aleo" panose="020F0802020204030203" pitchFamily="34" charset="0"/>
              </a:rPr>
              <a:t>tillsammans</a:t>
            </a:r>
            <a:r>
              <a:rPr lang="en-US" dirty="0">
                <a:solidFill>
                  <a:srgbClr val="544A3B"/>
                </a:solidFill>
                <a:latin typeface="Aleo" panose="020F0802020204030203" pitchFamily="34" charset="0"/>
              </a:rPr>
              <a:t> - </a:t>
            </a:r>
            <a:r>
              <a:rPr lang="en-US" dirty="0" err="1">
                <a:solidFill>
                  <a:srgbClr val="544A3B"/>
                </a:solidFill>
                <a:latin typeface="Aleo" panose="020F0802020204030203" pitchFamily="34" charset="0"/>
              </a:rPr>
              <a:t>yštävän</a:t>
            </a:r>
            <a:r>
              <a:rPr lang="en-US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dirty="0" err="1">
                <a:solidFill>
                  <a:srgbClr val="544A3B"/>
                </a:solidFill>
                <a:latin typeface="Aleo" panose="020F0802020204030203" pitchFamily="34" charset="0"/>
              </a:rPr>
              <a:t>keralla</a:t>
            </a:r>
            <a:endParaRPr lang="en-US" dirty="0">
              <a:solidFill>
                <a:srgbClr val="544A3B"/>
              </a:solidFill>
              <a:latin typeface="Aleo" panose="020F0802020204030203" pitchFamily="34" charset="0"/>
            </a:endParaRPr>
          </a:p>
        </p:txBody>
      </p:sp>
      <p:pic>
        <p:nvPicPr>
          <p:cNvPr id="4" name="Online Media 3" title="ruotsalaisuudenpäivä2024_lauluvideo.mp4">
            <a:hlinkClick r:id="" action="ppaction://media"/>
            <a:extLst>
              <a:ext uri="{FF2B5EF4-FFF2-40B4-BE49-F238E27FC236}">
                <a16:creationId xmlns:a16="http://schemas.microsoft.com/office/drawing/2014/main" id="{94F2007D-E85E-DC24-BE5C-BA962E0A79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2658" y="1474293"/>
            <a:ext cx="9016181" cy="50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0"/>
    </mc:Choice>
    <mc:Fallback xmlns="">
      <p:transition spd="slow" advClick="0" advTm="2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01F8-97DE-F3EB-AB08-5F4D7FA6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544A3B"/>
                </a:solidFill>
                <a:latin typeface="Aleo" panose="020F0802020204030203" pitchFamily="34" charset="0"/>
              </a:rPr>
              <a:t>Lähteet</a:t>
            </a:r>
            <a:endParaRPr lang="en-US" dirty="0">
              <a:solidFill>
                <a:srgbClr val="544A3B"/>
              </a:solidFill>
              <a:latin typeface="Aleo" panose="020F08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CD06-86EA-637E-52A1-B70C9C08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</a:rPr>
              <a:t>Suorat lainaukset:</a:t>
            </a:r>
          </a:p>
          <a:p>
            <a:pPr marL="0" indent="0" algn="l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</a:rPr>
              <a:t>Hassinen, P. (2013). Oi kuvatuksia ja </a:t>
            </a:r>
            <a:r>
              <a:rPr lang="fi-FI" sz="2400" b="0" i="0" dirty="0" err="1">
                <a:solidFill>
                  <a:srgbClr val="333333"/>
                </a:solidFill>
                <a:effectLst/>
              </a:rPr>
              <a:t>mielijuohteita</a:t>
            </a:r>
            <a:r>
              <a:rPr lang="fi-FI" sz="2400" dirty="0">
                <a:solidFill>
                  <a:srgbClr val="333333"/>
                </a:solidFill>
              </a:rPr>
              <a:t>. </a:t>
            </a:r>
            <a:r>
              <a:rPr lang="fi-FI" sz="2400" b="0" i="0" dirty="0">
                <a:solidFill>
                  <a:srgbClr val="000000"/>
                </a:solidFill>
                <a:effectLst/>
              </a:rPr>
              <a:t>Tarinoita Jyväskylän yliopiston ja sen edeltäjien vaiheista.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0" i="0" dirty="0">
                <a:solidFill>
                  <a:srgbClr val="000000"/>
                </a:solidFill>
                <a:effectLst/>
              </a:rPr>
              <a:t>Jyväskylän yliopisto.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Heporauta</a:t>
            </a:r>
            <a:r>
              <a:rPr lang="en-US" sz="2400" dirty="0"/>
              <a:t>, F.A. (1945). </a:t>
            </a:r>
            <a:r>
              <a:rPr lang="en-US" sz="2400" dirty="0" err="1"/>
              <a:t>Suomen</a:t>
            </a:r>
            <a:r>
              <a:rPr lang="en-US" sz="2400" dirty="0"/>
              <a:t> </a:t>
            </a:r>
            <a:r>
              <a:rPr lang="en-US" sz="2400" dirty="0" err="1"/>
              <a:t>kansakoululaitoksen</a:t>
            </a:r>
            <a:r>
              <a:rPr lang="en-US" sz="2400" dirty="0"/>
              <a:t> </a:t>
            </a:r>
            <a:r>
              <a:rPr lang="en-US" sz="2400" dirty="0" err="1"/>
              <a:t>historia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Kuvat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 err="1"/>
              <a:t>Finna</a:t>
            </a:r>
            <a:r>
              <a:rPr lang="en-US" sz="2400" dirty="0"/>
              <a:t> / </a:t>
            </a:r>
            <a:r>
              <a:rPr lang="en-US" sz="2400" dirty="0" err="1"/>
              <a:t>kuvalähde</a:t>
            </a:r>
            <a:r>
              <a:rPr lang="en-US" sz="2400" dirty="0"/>
              <a:t> </a:t>
            </a:r>
            <a:r>
              <a:rPr lang="en-US" sz="2400" dirty="0" err="1"/>
              <a:t>merkitty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Musiikkivideo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/>
              <a:t>OKL:n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/ </a:t>
            </a:r>
            <a:r>
              <a:rPr lang="en-US" sz="2400" dirty="0" err="1"/>
              <a:t>LuoMus</a:t>
            </a:r>
            <a:r>
              <a:rPr lang="en-US" sz="2400" dirty="0"/>
              <a:t> –</a:t>
            </a:r>
            <a:r>
              <a:rPr lang="en-US" sz="2400" dirty="0" err="1"/>
              <a:t>kotiryhmien</a:t>
            </a:r>
            <a:r>
              <a:rPr lang="en-US" sz="2400" dirty="0"/>
              <a:t> </a:t>
            </a:r>
            <a:r>
              <a:rPr lang="en-US" sz="2400" dirty="0" err="1"/>
              <a:t>opiskelijat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4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49372C-0458-4141-B7F6-01A81E2A7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409E3-06A0-9AD3-D86D-32F9F84A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41" y="640082"/>
            <a:ext cx="7240386" cy="194700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 err="1">
                <a:solidFill>
                  <a:srgbClr val="544A3B"/>
                </a:solidFill>
                <a:latin typeface="Aleo" panose="020F0802020204030203" pitchFamily="34" charset="0"/>
              </a:rPr>
              <a:t>Seminaarin</a:t>
            </a:r>
            <a:r>
              <a:rPr lang="en-US" sz="44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sz="4400" dirty="0" err="1">
                <a:solidFill>
                  <a:srgbClr val="544A3B"/>
                </a:solidFill>
                <a:latin typeface="Aleo" panose="020F0802020204030203" pitchFamily="34" charset="0"/>
              </a:rPr>
              <a:t>opettajakunta</a:t>
            </a:r>
            <a:r>
              <a:rPr lang="en-US" sz="4400" dirty="0">
                <a:solidFill>
                  <a:srgbClr val="544A3B"/>
                </a:solidFill>
                <a:latin typeface="Aleo" panose="020F0802020204030203" pitchFamily="34" charset="0"/>
              </a:rPr>
              <a:t> on </a:t>
            </a:r>
            <a:r>
              <a:rPr lang="en-US" sz="4400" dirty="0" err="1">
                <a:solidFill>
                  <a:srgbClr val="544A3B"/>
                </a:solidFill>
                <a:latin typeface="Aleo" panose="020F0802020204030203" pitchFamily="34" charset="0"/>
              </a:rPr>
              <a:t>alkujaankin</a:t>
            </a:r>
            <a:r>
              <a:rPr lang="en-US" sz="44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sz="4400" dirty="0" err="1">
                <a:solidFill>
                  <a:srgbClr val="544A3B"/>
                </a:solidFill>
                <a:latin typeface="Aleo" panose="020F0802020204030203" pitchFamily="34" charset="0"/>
              </a:rPr>
              <a:t>ollut</a:t>
            </a:r>
            <a:r>
              <a:rPr lang="en-US" sz="4400" dirty="0">
                <a:solidFill>
                  <a:srgbClr val="544A3B"/>
                </a:solidFill>
                <a:latin typeface="Aleo" panose="020F0802020204030203" pitchFamily="34" charset="0"/>
              </a:rPr>
              <a:t> </a:t>
            </a:r>
            <a:r>
              <a:rPr lang="en-US" sz="4400" dirty="0" err="1">
                <a:solidFill>
                  <a:srgbClr val="544A3B"/>
                </a:solidFill>
                <a:latin typeface="Aleo" panose="020F0802020204030203" pitchFamily="34" charset="0"/>
              </a:rPr>
              <a:t>monikielinen</a:t>
            </a:r>
            <a:endParaRPr lang="en-US" sz="4400" dirty="0">
              <a:solidFill>
                <a:srgbClr val="544A3B"/>
              </a:solidFill>
              <a:latin typeface="Aleo" panose="020F080202020403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7D1F6-421C-E32C-5E1A-DDE1BB62A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444" y="3317487"/>
            <a:ext cx="7240386" cy="3423425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Jyväskylän </a:t>
            </a:r>
            <a:r>
              <a:rPr lang="en-US" sz="2000" dirty="0" err="1">
                <a:solidFill>
                  <a:schemeClr val="tx1"/>
                </a:solidFill>
              </a:rPr>
              <a:t>seminaarin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miesopettajia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syksyllä</a:t>
            </a:r>
            <a:r>
              <a:rPr lang="en-US" sz="2000" dirty="0">
                <a:solidFill>
                  <a:schemeClr val="tx1"/>
                </a:solidFill>
              </a:rPr>
              <a:t> 1878.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Eturivissä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istumassa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vasemmalta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musiikin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lehtori</a:t>
            </a:r>
            <a:r>
              <a:rPr lang="en-US" sz="2000" dirty="0">
                <a:solidFill>
                  <a:schemeClr val="tx1"/>
                </a:solidFill>
              </a:rPr>
              <a:t> E. A. </a:t>
            </a:r>
            <a:r>
              <a:rPr lang="en-US" sz="2000" dirty="0" err="1">
                <a:solidFill>
                  <a:schemeClr val="tx1"/>
                </a:solidFill>
              </a:rPr>
              <a:t>Hagfors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seminaarin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johtaja</a:t>
            </a:r>
            <a:r>
              <a:rPr lang="en-US" sz="2000" dirty="0">
                <a:solidFill>
                  <a:schemeClr val="tx1"/>
                </a:solidFill>
              </a:rPr>
              <a:t> Karl Gabriel </a:t>
            </a:r>
            <a:r>
              <a:rPr lang="en-US" sz="2000" dirty="0" err="1">
                <a:solidFill>
                  <a:schemeClr val="tx1"/>
                </a:solidFill>
              </a:rPr>
              <a:t>Leinberg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piirustuksen</a:t>
            </a:r>
            <a:r>
              <a:rPr lang="en-US" sz="2000" dirty="0">
                <a:solidFill>
                  <a:schemeClr val="tx1"/>
                </a:solidFill>
              </a:rPr>
              <a:t> ja </a:t>
            </a:r>
            <a:r>
              <a:rPr lang="en-US" sz="2000" dirty="0" err="1">
                <a:solidFill>
                  <a:schemeClr val="tx1"/>
                </a:solidFill>
              </a:rPr>
              <a:t>käsitöiden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lehtori</a:t>
            </a:r>
            <a:r>
              <a:rPr lang="en-US" sz="2000" dirty="0">
                <a:solidFill>
                  <a:schemeClr val="tx1"/>
                </a:solidFill>
              </a:rPr>
              <a:t> Johan Rafael </a:t>
            </a:r>
            <a:r>
              <a:rPr lang="en-US" sz="2000" dirty="0" err="1">
                <a:solidFill>
                  <a:schemeClr val="tx1"/>
                </a:solidFill>
              </a:rPr>
              <a:t>Hårdh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Takana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seisomassa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vasemmalta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matematiikan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lehtori</a:t>
            </a:r>
            <a:r>
              <a:rPr lang="en-US" sz="2000" dirty="0">
                <a:solidFill>
                  <a:schemeClr val="tx1"/>
                </a:solidFill>
              </a:rPr>
              <a:t> Karl Johan </a:t>
            </a:r>
            <a:r>
              <a:rPr lang="en-US" sz="2000" dirty="0" err="1">
                <a:solidFill>
                  <a:schemeClr val="tx1"/>
                </a:solidFill>
              </a:rPr>
              <a:t>Högman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suomenkielen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lehtori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Jaako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Länkelä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uskonnon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lehtori</a:t>
            </a:r>
            <a:r>
              <a:rPr lang="en-US" sz="2000" dirty="0">
                <a:solidFill>
                  <a:schemeClr val="tx1"/>
                </a:solidFill>
              </a:rPr>
              <a:t> Nestor Järvinen, </a:t>
            </a:r>
            <a:r>
              <a:rPr lang="en-US" sz="2000" dirty="0" err="1">
                <a:solidFill>
                  <a:schemeClr val="tx1"/>
                </a:solidFill>
              </a:rPr>
              <a:t>kasvatusopin</a:t>
            </a:r>
            <a:r>
              <a:rPr lang="en-US" sz="2000" dirty="0">
                <a:solidFill>
                  <a:schemeClr val="tx1"/>
                </a:solidFill>
              </a:rPr>
              <a:t> ja historian </a:t>
            </a:r>
            <a:r>
              <a:rPr lang="en-US" sz="2000" dirty="0" err="1">
                <a:solidFill>
                  <a:schemeClr val="tx1"/>
                </a:solidFill>
              </a:rPr>
              <a:t>lehtori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Olai</a:t>
            </a:r>
            <a:r>
              <a:rPr lang="en-US" sz="2000" dirty="0">
                <a:solidFill>
                  <a:schemeClr val="tx1"/>
                </a:solidFill>
              </a:rPr>
              <a:t> Wallin, </a:t>
            </a:r>
            <a:r>
              <a:rPr lang="en-US" sz="2000" b="1" dirty="0" err="1">
                <a:solidFill>
                  <a:schemeClr val="tx1"/>
                </a:solidFill>
              </a:rPr>
              <a:t>voimistelunopettaja</a:t>
            </a:r>
            <a:r>
              <a:rPr lang="en-US" sz="2000" b="1" dirty="0">
                <a:solidFill>
                  <a:schemeClr val="tx1"/>
                </a:solidFill>
              </a:rPr>
              <a:t> Karl Gustaf </a:t>
            </a:r>
            <a:r>
              <a:rPr lang="en-US" sz="2000" b="1" dirty="0" err="1">
                <a:solidFill>
                  <a:schemeClr val="tx1"/>
                </a:solidFill>
              </a:rPr>
              <a:t>Göös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ja </a:t>
            </a:r>
            <a:r>
              <a:rPr lang="en-US" sz="2000" dirty="0" err="1">
                <a:solidFill>
                  <a:schemeClr val="tx1"/>
                </a:solidFill>
              </a:rPr>
              <a:t>luonnontieteiden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lehtori</a:t>
            </a:r>
            <a:r>
              <a:rPr lang="en-US" sz="2000" dirty="0">
                <a:solidFill>
                  <a:schemeClr val="tx1"/>
                </a:solidFill>
              </a:rPr>
              <a:t> Johan Ferdinand </a:t>
            </a:r>
            <a:r>
              <a:rPr lang="en-US" sz="2000" dirty="0" err="1">
                <a:solidFill>
                  <a:schemeClr val="tx1"/>
                </a:solidFill>
              </a:rPr>
              <a:t>Canth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Lähde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Museoamanuenssi</a:t>
            </a:r>
            <a:r>
              <a:rPr lang="en-US" sz="2000" dirty="0">
                <a:solidFill>
                  <a:schemeClr val="tx1"/>
                </a:solidFill>
              </a:rPr>
              <a:t> Marja-</a:t>
            </a:r>
            <a:r>
              <a:rPr lang="en-US" sz="2000" dirty="0" err="1">
                <a:solidFill>
                  <a:schemeClr val="tx1"/>
                </a:solidFill>
              </a:rPr>
              <a:t>Liisa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Hyvönen</a:t>
            </a:r>
            <a:r>
              <a:rPr lang="en-US" sz="2000" dirty="0">
                <a:solidFill>
                  <a:schemeClr val="tx1"/>
                </a:solidFill>
              </a:rPr>
              <a:t>, Jyväskylän </a:t>
            </a:r>
            <a:r>
              <a:rPr lang="en-US" sz="2000" dirty="0" err="1">
                <a:solidFill>
                  <a:schemeClr val="tx1"/>
                </a:solidFill>
              </a:rPr>
              <a:t>yliopiston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tiedemuseos</a:t>
            </a:r>
            <a:r>
              <a:rPr lang="en-US" sz="2000" dirty="0">
                <a:solidFill>
                  <a:schemeClr val="tx1"/>
                </a:solidFill>
              </a:rPr>
              <a:t> 2015</a:t>
            </a:r>
          </a:p>
        </p:txBody>
      </p:sp>
      <p:pic>
        <p:nvPicPr>
          <p:cNvPr id="3" name="Kuva 2" descr="Kuva, joka sisältää kohteen vaate, Ihmisen kasvot, henkilö, mies&#10;&#10;Kuvaus luotu automaattisesti">
            <a:extLst>
              <a:ext uri="{FF2B5EF4-FFF2-40B4-BE49-F238E27FC236}">
                <a16:creationId xmlns:a16="http://schemas.microsoft.com/office/drawing/2014/main" id="{39490220-393C-B02D-FA16-B764BA69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89"/>
          <a:stretch/>
        </p:blipFill>
        <p:spPr>
          <a:xfrm>
            <a:off x="8336243" y="1980709"/>
            <a:ext cx="3076992" cy="44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5956E-31A6-F9DB-201E-605BE0A4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501805"/>
            <a:ext cx="5894588" cy="6055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Karl Gustav Göösin</a:t>
            </a:r>
            <a:r>
              <a:rPr lang="fi-FI" sz="2400" dirty="0"/>
              <a:t> äidinkieli</a:t>
            </a:r>
            <a:r>
              <a:rPr lang="fi-FI" sz="2400" dirty="0">
                <a:ea typeface="+mn-lt"/>
                <a:cs typeface="+mn-lt"/>
              </a:rPr>
              <a:t> oli ruotsi. Hän  perehtyi valtion apurahan turvin voimistelunopetukseen ulkomailla ja opiskeli samalla lääketiedettä. </a:t>
            </a:r>
          </a:p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Vuonna 1863 hänestä tuli Jyväskylän seminaarin lehtori, voimistelun ja anatomian opettaja sekä opetusvälinevaraston haltija. Opetuksessa hän pyrki yhdistämään saksalaisen ja ruotsalaisen voimistelujärjestelmän. </a:t>
            </a:r>
          </a:p>
          <a:p>
            <a:pPr marL="0" indent="0">
              <a:buNone/>
            </a:pPr>
            <a:r>
              <a:rPr lang="fi-FI" sz="2400" dirty="0">
                <a:ea typeface="+mn-lt"/>
                <a:cs typeface="+mn-lt"/>
              </a:rPr>
              <a:t>Ensimmäisenä opettajanvuotenaan hän julkaisi ruotsinkielisen kirjasen kouluvoimistelusta ja vuonna 1867 kirjan </a:t>
            </a:r>
            <a:r>
              <a:rPr lang="fi-FI" sz="2400" i="1" dirty="0">
                <a:ea typeface="+mn-lt"/>
                <a:cs typeface="+mn-lt"/>
              </a:rPr>
              <a:t>Voimistelun harjoitusoppi kansakoulujen tarpeeksi</a:t>
            </a:r>
            <a:r>
              <a:rPr lang="fi-FI" sz="2400" dirty="0">
                <a:ea typeface="+mn-lt"/>
                <a:cs typeface="+mn-lt"/>
              </a:rPr>
              <a:t>, joka oli ensimmäinen suomeksi ilmestynyt voimistelua käsittelevä teos.</a:t>
            </a:r>
            <a:endParaRPr lang="fi-FI" sz="2400" dirty="0"/>
          </a:p>
        </p:txBody>
      </p:sp>
      <p:pic>
        <p:nvPicPr>
          <p:cNvPr id="5" name="Picture 4" descr="A group of people doing yoga&#10;&#10;Description automatically generated">
            <a:extLst>
              <a:ext uri="{FF2B5EF4-FFF2-40B4-BE49-F238E27FC236}">
                <a16:creationId xmlns:a16="http://schemas.microsoft.com/office/drawing/2014/main" id="{068E5B44-B302-D86B-7633-3433F12D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4390" r="26182" b="4390"/>
          <a:stretch/>
        </p:blipFill>
        <p:spPr>
          <a:xfrm>
            <a:off x="6113253" y="0"/>
            <a:ext cx="6075699" cy="687221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9AD00-E2E3-E37B-E8F8-E8CA5063F79A}"/>
              </a:ext>
            </a:extLst>
          </p:cNvPr>
          <p:cNvSpPr txBox="1"/>
          <p:nvPr/>
        </p:nvSpPr>
        <p:spPr>
          <a:xfrm>
            <a:off x="9365392" y="6488668"/>
            <a:ext cx="28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Kuva: Gustav Albert </a:t>
            </a:r>
            <a:r>
              <a:rPr lang="en-US" dirty="0" err="1"/>
              <a:t>Stoore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5E337659-6FAB-D1EA-8C97-330B5776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8" r="1" b="6205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9A7F-B8BF-6706-DAF9-DD84B350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412595"/>
            <a:ext cx="5426936" cy="597757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EDD9BB"/>
                </a:solidFill>
              </a:rPr>
              <a:t>Jaako</a:t>
            </a:r>
            <a:r>
              <a:rPr lang="en-US" sz="2400" b="1" dirty="0">
                <a:solidFill>
                  <a:srgbClr val="EDD9BB"/>
                </a:solidFill>
              </a:rPr>
              <a:t> </a:t>
            </a:r>
            <a:r>
              <a:rPr lang="en-US" sz="2400" b="1" dirty="0" err="1">
                <a:solidFill>
                  <a:srgbClr val="EDD9BB"/>
                </a:solidFill>
              </a:rPr>
              <a:t>Länkelä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opiskeli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Cygnaeuksen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myöntämän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stipendin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turvin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sekä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Saksassa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että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Sveitsissä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Äidinkielen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lehtoriksi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seminaariin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päästäkseen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Länkelä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tutustui</a:t>
            </a:r>
            <a:r>
              <a:rPr lang="en-US" sz="2400" dirty="0">
                <a:solidFill>
                  <a:srgbClr val="EDD9BB"/>
                </a:solidFill>
              </a:rPr>
              <a:t> mm. </a:t>
            </a:r>
          </a:p>
          <a:p>
            <a:r>
              <a:rPr lang="en-US" sz="2400" dirty="0" err="1">
                <a:solidFill>
                  <a:srgbClr val="EDD9BB"/>
                </a:solidFill>
              </a:rPr>
              <a:t>Hoffmannin</a:t>
            </a:r>
            <a:r>
              <a:rPr lang="en-US" sz="2400" dirty="0">
                <a:solidFill>
                  <a:srgbClr val="EDD9BB"/>
                </a:solidFill>
              </a:rPr>
              <a:t> ja </a:t>
            </a:r>
            <a:r>
              <a:rPr lang="en-US" sz="2400" dirty="0" err="1">
                <a:solidFill>
                  <a:srgbClr val="EDD9BB"/>
                </a:solidFill>
              </a:rPr>
              <a:t>Langen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kouluihin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</a:p>
          <a:p>
            <a:r>
              <a:rPr lang="en-US" sz="2400" dirty="0" err="1">
                <a:solidFill>
                  <a:srgbClr val="EDD9BB"/>
                </a:solidFill>
              </a:rPr>
              <a:t>Rauche</a:t>
            </a:r>
            <a:r>
              <a:rPr lang="en-US" sz="2400" dirty="0">
                <a:solidFill>
                  <a:srgbClr val="EDD9BB"/>
                </a:solidFill>
              </a:rPr>
              <a:t> Haus –</a:t>
            </a:r>
            <a:r>
              <a:rPr lang="en-US" sz="2400" dirty="0" err="1">
                <a:solidFill>
                  <a:srgbClr val="EDD9BB"/>
                </a:solidFill>
              </a:rPr>
              <a:t>kasvatuslaitokseen</a:t>
            </a:r>
            <a:endParaRPr lang="en-US" sz="2400" dirty="0">
              <a:solidFill>
                <a:srgbClr val="EDD9BB"/>
              </a:solidFill>
            </a:endParaRPr>
          </a:p>
          <a:p>
            <a:r>
              <a:rPr lang="en-US" sz="2400" dirty="0">
                <a:solidFill>
                  <a:srgbClr val="EDD9BB"/>
                </a:solidFill>
              </a:rPr>
              <a:t> Frankfurt am </a:t>
            </a:r>
            <a:r>
              <a:rPr lang="en-US" sz="2400" dirty="0" err="1">
                <a:solidFill>
                  <a:srgbClr val="EDD9BB"/>
                </a:solidFill>
              </a:rPr>
              <a:t>Mainin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juutalaislasten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kouluun</a:t>
            </a:r>
            <a:endParaRPr lang="en-US" sz="2400" dirty="0">
              <a:solidFill>
                <a:srgbClr val="EDD9BB"/>
              </a:solidFill>
            </a:endParaRPr>
          </a:p>
          <a:p>
            <a:r>
              <a:rPr lang="en-US" sz="2400" dirty="0" err="1">
                <a:solidFill>
                  <a:srgbClr val="EDD9BB"/>
                </a:solidFill>
              </a:rPr>
              <a:t>Bernin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naiskasvatuslaitokseen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sekä</a:t>
            </a:r>
            <a:endParaRPr lang="en-US" sz="2400" dirty="0">
              <a:solidFill>
                <a:srgbClr val="EDD9BB"/>
              </a:solidFill>
            </a:endParaRPr>
          </a:p>
          <a:p>
            <a:r>
              <a:rPr lang="en-US" sz="2400" dirty="0" err="1">
                <a:solidFill>
                  <a:srgbClr val="EDD9BB"/>
                </a:solidFill>
              </a:rPr>
              <a:t>Kööpenhaminan</a:t>
            </a:r>
            <a:r>
              <a:rPr lang="en-US" sz="2400" dirty="0">
                <a:solidFill>
                  <a:srgbClr val="EDD9BB"/>
                </a:solidFill>
              </a:rPr>
              <a:t> ja </a:t>
            </a:r>
            <a:r>
              <a:rPr lang="en-US" sz="2400" dirty="0" err="1">
                <a:solidFill>
                  <a:srgbClr val="EDD9BB"/>
                </a:solidFill>
              </a:rPr>
              <a:t>Göteborgin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seminaareihin</a:t>
            </a:r>
            <a:endParaRPr lang="en-US" sz="2400" dirty="0">
              <a:solidFill>
                <a:srgbClr val="EDD9BB"/>
              </a:solidFill>
            </a:endParaRPr>
          </a:p>
          <a:p>
            <a:r>
              <a:rPr lang="en-US" sz="2400" dirty="0" err="1">
                <a:solidFill>
                  <a:srgbClr val="EDD9BB"/>
                </a:solidFill>
              </a:rPr>
              <a:t>että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Tukholman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lähiseutujen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kansakouluihin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Jaako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innosti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myös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tyttärensä</a:t>
            </a:r>
            <a:r>
              <a:rPr lang="en-US" sz="2400" dirty="0">
                <a:solidFill>
                  <a:srgbClr val="EDD9BB"/>
                </a:solidFill>
              </a:rPr>
              <a:t> Annan </a:t>
            </a:r>
            <a:r>
              <a:rPr lang="en-US" sz="2400" dirty="0" err="1">
                <a:solidFill>
                  <a:srgbClr val="EDD9BB"/>
                </a:solidFill>
              </a:rPr>
              <a:t>matkalle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Saksaan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  <a:r>
              <a:rPr lang="en-US" sz="2400" dirty="0" err="1">
                <a:solidFill>
                  <a:srgbClr val="EDD9BB"/>
                </a:solidFill>
              </a:rPr>
              <a:t>Vaikka</a:t>
            </a:r>
            <a:r>
              <a:rPr lang="en-US" sz="2400" dirty="0">
                <a:solidFill>
                  <a:srgbClr val="EDD9BB"/>
                </a:solidFill>
              </a:rPr>
              <a:t> Annan </a:t>
            </a:r>
            <a:r>
              <a:rPr lang="en-US" sz="2400" dirty="0" err="1">
                <a:solidFill>
                  <a:srgbClr val="EDD9BB"/>
                </a:solidFill>
              </a:rPr>
              <a:t>saksan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kieli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hieman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takkuili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hän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päätyi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jäämään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koko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talveksi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ottamaan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laulutunteja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rouva</a:t>
            </a:r>
            <a:r>
              <a:rPr lang="en-US" sz="2400" dirty="0">
                <a:solidFill>
                  <a:srgbClr val="EDD9BB"/>
                </a:solidFill>
              </a:rPr>
              <a:t> Maria Unger-</a:t>
            </a:r>
            <a:r>
              <a:rPr lang="en-US" sz="2400" dirty="0" err="1">
                <a:solidFill>
                  <a:srgbClr val="EDD9BB"/>
                </a:solidFill>
              </a:rPr>
              <a:t>Hauptilta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edulliseen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kolmen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markan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tuntihintaan</a:t>
            </a:r>
            <a:r>
              <a:rPr lang="en-US" sz="2400" dirty="0">
                <a:solidFill>
                  <a:srgbClr val="EDD9BB"/>
                </a:solidFill>
              </a:rPr>
              <a:t>.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5FB9B-7985-7417-89FC-FBB52885DF1B}"/>
              </a:ext>
            </a:extLst>
          </p:cNvPr>
          <p:cNvSpPr txBox="1"/>
          <p:nvPr/>
        </p:nvSpPr>
        <p:spPr>
          <a:xfrm>
            <a:off x="7477953" y="6488668"/>
            <a:ext cx="471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D9BB"/>
                </a:solidFill>
              </a:rPr>
              <a:t>Kuva: </a:t>
            </a:r>
            <a:r>
              <a:rPr lang="en-US" dirty="0" err="1">
                <a:solidFill>
                  <a:srgbClr val="EDD9BB"/>
                </a:solidFill>
              </a:rPr>
              <a:t>Jaako</a:t>
            </a:r>
            <a:r>
              <a:rPr lang="en-US" dirty="0">
                <a:solidFill>
                  <a:srgbClr val="EDD9BB"/>
                </a:solidFill>
              </a:rPr>
              <a:t> ja Amanda </a:t>
            </a:r>
            <a:r>
              <a:rPr lang="en-US" dirty="0" err="1">
                <a:solidFill>
                  <a:srgbClr val="EDD9BB"/>
                </a:solidFill>
              </a:rPr>
              <a:t>Länkelä</a:t>
            </a:r>
            <a:r>
              <a:rPr lang="en-US" dirty="0">
                <a:solidFill>
                  <a:srgbClr val="EDD9BB"/>
                </a:solidFill>
              </a:rPr>
              <a:t>. </a:t>
            </a:r>
            <a:r>
              <a:rPr lang="en-US" dirty="0" err="1">
                <a:solidFill>
                  <a:srgbClr val="EDD9BB"/>
                </a:solidFill>
              </a:rPr>
              <a:t>Museovirasto</a:t>
            </a:r>
            <a:endParaRPr lang="en-US" dirty="0">
              <a:solidFill>
                <a:srgbClr val="EDD9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vaate, Ihmisen kasvot, Retrotyyli, henkilö&#10;&#10;Kuvaus luotu automaattisesti">
            <a:extLst>
              <a:ext uri="{FF2B5EF4-FFF2-40B4-BE49-F238E27FC236}">
                <a16:creationId xmlns:a16="http://schemas.microsoft.com/office/drawing/2014/main" id="{D18E5775-4CCA-7F8D-1F82-625325EC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3" t="22788" r="-6574" b="2916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50CE21-60EF-5902-5F5A-FF8D05BC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365124"/>
            <a:ext cx="4008511" cy="2411529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rgbClr val="544A3B"/>
                </a:solidFill>
                <a:latin typeface="Aleo" panose="020F0802020204030203" pitchFamily="34" charset="0"/>
              </a:rPr>
              <a:t>Jyväskylän seminaarin ensimmäiset naisopettajat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5EE8A2-779D-7583-03F3-36AA179B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439" y="3067664"/>
            <a:ext cx="3726426" cy="36477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seisomassa vasemmalta Charlotte </a:t>
            </a:r>
            <a:r>
              <a:rPr lang="fi-FI" sz="2400" dirty="0" err="1">
                <a:ea typeface="+mn-lt"/>
                <a:cs typeface="+mn-lt"/>
              </a:rPr>
              <a:t>Lydecken</a:t>
            </a:r>
            <a:r>
              <a:rPr lang="fi-FI" sz="2400" dirty="0">
                <a:ea typeface="+mn-lt"/>
                <a:cs typeface="+mn-lt"/>
              </a:rPr>
              <a:t>, Fanny John (myöh. Göös), Charlotta Forsberg, Christina Nappa</a:t>
            </a:r>
            <a:endParaRPr lang="fi-FI" sz="2400" dirty="0"/>
          </a:p>
          <a:p>
            <a:r>
              <a:rPr lang="fi-FI" sz="2400" dirty="0">
                <a:ea typeface="+mn-lt"/>
                <a:cs typeface="+mn-lt"/>
              </a:rPr>
              <a:t>istumassa vasemmalta Edla Soldan, Kristina Åberg</a:t>
            </a:r>
            <a:endParaRPr lang="fi-FI" sz="2400" dirty="0"/>
          </a:p>
          <a:p>
            <a:pPr marL="0" indent="0" algn="r">
              <a:buNone/>
            </a:pPr>
            <a:r>
              <a:rPr lang="fi-FI" sz="2000" dirty="0"/>
              <a:t>Kuva: Museovirasto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196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9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87C0BF-4204-E524-CCD6-47543EFC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fi-FI" sz="3700" dirty="0">
                <a:solidFill>
                  <a:srgbClr val="544A3B"/>
                </a:solidFill>
                <a:latin typeface="Aleo" panose="020F0802020204030203" pitchFamily="34" charset="0"/>
              </a:rPr>
              <a:t>Seminaarin ensimmäinen johtajatar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Ihmisen kasvot, vaate, muotokuva, Retrotyyli&#10;&#10;Kuvaus luotu automaattisesti">
            <a:extLst>
              <a:ext uri="{FF2B5EF4-FFF2-40B4-BE49-F238E27FC236}">
                <a16:creationId xmlns:a16="http://schemas.microsoft.com/office/drawing/2014/main" id="{25882F44-988E-A763-FB8E-8796F734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" t="-1968" r="-61" b="731"/>
          <a:stretch/>
        </p:blipFill>
        <p:spPr>
          <a:xfrm>
            <a:off x="775585" y="125361"/>
            <a:ext cx="4193420" cy="660727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0B134-D26B-E739-69B3-7F3E9D7C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684206"/>
            <a:ext cx="4596245" cy="394273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latin typeface="Lato"/>
                <a:ea typeface="Lato"/>
                <a:cs typeface="Lato"/>
              </a:rPr>
              <a:t>Fanny John (myöhemmin Göös) oli Jyväskylän seminaarin ensimmäinen johtajatar vuosina 1863–1867.</a:t>
            </a:r>
          </a:p>
          <a:p>
            <a:pPr marL="0" indent="0">
              <a:buNone/>
            </a:pPr>
            <a:r>
              <a:rPr lang="fi-FI" sz="2400" dirty="0">
                <a:latin typeface="Lato"/>
                <a:ea typeface="Lato"/>
                <a:cs typeface="Lato"/>
              </a:rPr>
              <a:t>Ennen johtajatarkauttaan hän oli opiskellut Pietarissa, Hampurissa ja Bernissä usean vuoden ajan sekä opettanut Bernin seminaarin tyttökoulussa.</a:t>
            </a:r>
          </a:p>
          <a:p>
            <a:pPr marL="0" indent="0">
              <a:buNone/>
            </a:pPr>
            <a:endParaRPr lang="fi-FI" sz="2000" dirty="0"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r>
              <a:rPr lang="fi-FI" sz="2000" dirty="0">
                <a:latin typeface="Lato"/>
                <a:ea typeface="Lato"/>
                <a:cs typeface="Lato"/>
              </a:rPr>
              <a:t>Kuva: Museovirasto</a:t>
            </a:r>
          </a:p>
        </p:txBody>
      </p:sp>
    </p:spTree>
    <p:extLst>
      <p:ext uri="{BB962C8B-B14F-4D97-AF65-F5344CB8AC3E}">
        <p14:creationId xmlns:p14="http://schemas.microsoft.com/office/powerpoint/2010/main" val="1488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Charlotta Lydecken (1833–1916) Jyväskylän seminaarin johtajatar">
            <a:extLst>
              <a:ext uri="{FF2B5EF4-FFF2-40B4-BE49-F238E27FC236}">
                <a16:creationId xmlns:a16="http://schemas.microsoft.com/office/drawing/2014/main" id="{B1743EB4-3407-820E-87ED-649F090F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912"/>
          <a:stretch/>
        </p:blipFill>
        <p:spPr>
          <a:xfrm>
            <a:off x="156400" y="-2"/>
            <a:ext cx="5869173" cy="66028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4B23-C9EF-4C41-6A48-1E05F8EA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7" y="518709"/>
            <a:ext cx="5004619" cy="60841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Myöhempi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fi-FI" sz="2400" dirty="0">
                <a:solidFill>
                  <a:srgbClr val="EDD9BB"/>
                </a:solidFill>
              </a:rPr>
              <a:t>seminaarin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johtajatar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b="1" dirty="0" err="1">
                <a:solidFill>
                  <a:srgbClr val="EDD9BB"/>
                </a:solidFill>
              </a:rPr>
              <a:t>Charlotta</a:t>
            </a:r>
            <a:r>
              <a:rPr lang="en-US" sz="2400" b="1" dirty="0">
                <a:solidFill>
                  <a:srgbClr val="EDD9BB"/>
                </a:solidFill>
              </a:rPr>
              <a:t> </a:t>
            </a:r>
            <a:r>
              <a:rPr lang="en-US" sz="2400" b="1" dirty="0" err="1">
                <a:solidFill>
                  <a:srgbClr val="EDD9BB"/>
                </a:solidFill>
              </a:rPr>
              <a:t>Lydecken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Viipurin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saksalaisen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tyttökoulun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kasvatti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puhui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kotikielenään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saksaa</a:t>
            </a:r>
            <a:r>
              <a:rPr lang="en-US" sz="2400" dirty="0">
                <a:solidFill>
                  <a:srgbClr val="EDD9BB"/>
                </a:solidFill>
              </a:rPr>
              <a:t>, </a:t>
            </a:r>
            <a:r>
              <a:rPr lang="en-US" sz="2400" dirty="0" err="1">
                <a:solidFill>
                  <a:srgbClr val="EDD9BB"/>
                </a:solidFill>
              </a:rPr>
              <a:t>mutta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kirjoitti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Cygnaeukselle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ruotsiksi</a:t>
            </a:r>
            <a:r>
              <a:rPr lang="en-US" sz="2400" dirty="0">
                <a:solidFill>
                  <a:srgbClr val="EDD9BB"/>
                </a:solidFill>
              </a:rPr>
              <a:t>, ja </a:t>
            </a:r>
            <a:r>
              <a:rPr lang="en-US" sz="2400" dirty="0" err="1">
                <a:solidFill>
                  <a:srgbClr val="EDD9BB"/>
                </a:solidFill>
              </a:rPr>
              <a:t>lupasi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ruveta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opiskelemaan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suomea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ahkerasti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EDD9BB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EDD9BB"/>
                </a:solidFill>
              </a:rPr>
              <a:t>Charlotta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sai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opiskella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ulkomailla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valtion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stipendin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turvin</a:t>
            </a:r>
            <a:r>
              <a:rPr lang="en-US" sz="2400" dirty="0">
                <a:solidFill>
                  <a:srgbClr val="EDD9BB"/>
                </a:solidFill>
              </a:rPr>
              <a:t>, mm. Louise </a:t>
            </a:r>
            <a:r>
              <a:rPr lang="en-US" sz="2400" dirty="0" err="1">
                <a:solidFill>
                  <a:srgbClr val="EDD9BB"/>
                </a:solidFill>
              </a:rPr>
              <a:t>Fröbelin</a:t>
            </a:r>
            <a:r>
              <a:rPr lang="en-US" sz="2400" dirty="0">
                <a:solidFill>
                  <a:srgbClr val="EDD9BB"/>
                </a:solidFill>
              </a:rPr>
              <a:t> ja </a:t>
            </a:r>
            <a:r>
              <a:rPr lang="en-US" sz="2400" dirty="0" err="1">
                <a:solidFill>
                  <a:srgbClr val="EDD9BB"/>
                </a:solidFill>
              </a:rPr>
              <a:t>Gothan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lastentarhanopettajalaitoksen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johtaja</a:t>
            </a:r>
            <a:r>
              <a:rPr lang="en-US" sz="2400" dirty="0">
                <a:solidFill>
                  <a:srgbClr val="EDD9BB"/>
                </a:solidFill>
              </a:rPr>
              <a:t> August </a:t>
            </a:r>
            <a:r>
              <a:rPr lang="en-US" sz="2400" dirty="0" err="1">
                <a:solidFill>
                  <a:srgbClr val="EDD9BB"/>
                </a:solidFill>
              </a:rPr>
              <a:t>Köhlerin</a:t>
            </a:r>
            <a:r>
              <a:rPr lang="en-US" sz="2400" dirty="0">
                <a:solidFill>
                  <a:srgbClr val="EDD9BB"/>
                </a:solidFill>
              </a:rPr>
              <a:t> </a:t>
            </a:r>
            <a:r>
              <a:rPr lang="en-US" sz="2400" dirty="0" err="1">
                <a:solidFill>
                  <a:srgbClr val="EDD9BB"/>
                </a:solidFill>
              </a:rPr>
              <a:t>opeissa</a:t>
            </a:r>
            <a:r>
              <a:rPr lang="en-US" sz="2400" dirty="0">
                <a:solidFill>
                  <a:srgbClr val="EDD9BB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EDD9BB"/>
                </a:solidFill>
              </a:rPr>
              <a:t>Teos: Maria </a:t>
            </a:r>
            <a:r>
              <a:rPr lang="en-US" sz="2400" dirty="0" err="1">
                <a:solidFill>
                  <a:srgbClr val="EDD9BB"/>
                </a:solidFill>
              </a:rPr>
              <a:t>Wiik</a:t>
            </a:r>
            <a:endParaRPr lang="en-US" sz="2400" dirty="0">
              <a:solidFill>
                <a:srgbClr val="EDD9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79393-7164-469A-417F-83864415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20" t="-143" r="33539" b="52975"/>
          <a:stretch/>
        </p:blipFill>
        <p:spPr>
          <a:xfrm>
            <a:off x="4788814" y="2754822"/>
            <a:ext cx="2614371" cy="3234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E2B16F-9FB0-AC63-89B0-CF2B55E9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544A3B"/>
                </a:solidFill>
                <a:latin typeface="Aleo" panose="020F0802020204030203" pitchFamily="34" charset="0"/>
              </a:rPr>
              <a:t>Maa pyörtyy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EA7094-8D28-5744-5243-3F23BD22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20" y="1729872"/>
            <a:ext cx="10919721" cy="7708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2600" dirty="0"/>
              <a:t>Historian, maantiedon ja käsityön opettajatar </a:t>
            </a:r>
            <a:r>
              <a:rPr lang="fi-FI" sz="2600" b="1" dirty="0"/>
              <a:t>Charlotta Forsberg </a:t>
            </a:r>
            <a:r>
              <a:rPr lang="fi-FI" sz="2600" dirty="0"/>
              <a:t>tunnettiin suomenkielen lapsuksistaan.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uhekupla: Suorakulmio, kulmat pyöristettu 3">
            <a:extLst>
              <a:ext uri="{FF2B5EF4-FFF2-40B4-BE49-F238E27FC236}">
                <a16:creationId xmlns:a16="http://schemas.microsoft.com/office/drawing/2014/main" id="{E7D9AEBE-0C04-48E4-6345-B555EEC3A97B}"/>
              </a:ext>
            </a:extLst>
          </p:cNvPr>
          <p:cNvSpPr/>
          <p:nvPr/>
        </p:nvSpPr>
        <p:spPr>
          <a:xfrm>
            <a:off x="7830427" y="2622506"/>
            <a:ext cx="3761414" cy="1314152"/>
          </a:xfrm>
          <a:prstGeom prst="wedgeRoundRectCallout">
            <a:avLst>
              <a:gd name="adj1" fmla="val -72328"/>
              <a:gd name="adj2" fmla="val 49033"/>
              <a:gd name="adj3" fmla="val 16667"/>
            </a:avLst>
          </a:prstGeom>
          <a:solidFill>
            <a:srgbClr val="EDD9B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i="1" dirty="0"/>
              <a:t>Tämä telluurio on vähän rikki, sen aurinko ei pyörry, mutta maa kyllä pyörtyy</a:t>
            </a:r>
          </a:p>
        </p:txBody>
      </p:sp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5BFB43F3-C1EC-9F60-12D6-76450DFC68E7}"/>
              </a:ext>
            </a:extLst>
          </p:cNvPr>
          <p:cNvSpPr/>
          <p:nvPr/>
        </p:nvSpPr>
        <p:spPr>
          <a:xfrm>
            <a:off x="483493" y="2807815"/>
            <a:ext cx="3977258" cy="1313855"/>
          </a:xfrm>
          <a:prstGeom prst="wedgeRoundRectCallout">
            <a:avLst>
              <a:gd name="adj1" fmla="val 71377"/>
              <a:gd name="adj2" fmla="val 39301"/>
              <a:gd name="adj3" fmla="val 16667"/>
            </a:avLst>
          </a:prstGeom>
          <a:solidFill>
            <a:srgbClr val="EDD9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9691E45-6F9C-5261-BB0D-B055AA32154D}"/>
              </a:ext>
            </a:extLst>
          </p:cNvPr>
          <p:cNvSpPr txBox="1"/>
          <p:nvPr/>
        </p:nvSpPr>
        <p:spPr>
          <a:xfrm>
            <a:off x="1050171" y="3141576"/>
            <a:ext cx="28439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i="1" dirty="0"/>
              <a:t>[ulkomailta tulevat] laivat poikivat Turun satamaan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14B6E-0A17-E22D-8C9B-C1FB0F3BE0A8}"/>
              </a:ext>
            </a:extLst>
          </p:cNvPr>
          <p:cNvSpPr txBox="1"/>
          <p:nvPr/>
        </p:nvSpPr>
        <p:spPr>
          <a:xfrm>
            <a:off x="672120" y="4934661"/>
            <a:ext cx="10919721" cy="1508105"/>
          </a:xfrm>
          <a:prstGeom prst="rect">
            <a:avLst/>
          </a:prstGeom>
          <a:solidFill>
            <a:srgbClr val="EDD9BB"/>
          </a:solidFill>
          <a:ln>
            <a:solidFill>
              <a:srgbClr val="544A3B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2300" dirty="0">
                <a:solidFill>
                  <a:srgbClr val="544A3B"/>
                </a:solidFill>
              </a:rPr>
              <a:t>Ruotsinkielisyydestään huolimatta hän oli hyvin suomenmielinen ja suuttui, jos häntä, keskellä suomenkielisintä Suomea, puhuteltiin ruotsiksi. </a:t>
            </a:r>
          </a:p>
          <a:p>
            <a:r>
              <a:rPr lang="fi-FI" sz="2300" dirty="0">
                <a:solidFill>
                  <a:srgbClr val="544A3B"/>
                </a:solidFill>
              </a:rPr>
              <a:t>Heikkoudet omassa kielitaidossa eivät estäneet Charlotta </a:t>
            </a:r>
            <a:r>
              <a:rPr lang="fi-FI" sz="2300" dirty="0" err="1">
                <a:solidFill>
                  <a:srgbClr val="544A3B"/>
                </a:solidFill>
              </a:rPr>
              <a:t>Forsbergiä</a:t>
            </a:r>
            <a:r>
              <a:rPr lang="fi-FI" sz="2300" dirty="0">
                <a:solidFill>
                  <a:srgbClr val="544A3B"/>
                </a:solidFill>
              </a:rPr>
              <a:t> kiinnittämästä huomiota siihen, miten suomenkieliset omaa äidinkieltään puhuivat.</a:t>
            </a:r>
          </a:p>
        </p:txBody>
      </p:sp>
    </p:spTree>
    <p:extLst>
      <p:ext uri="{BB962C8B-B14F-4D97-AF65-F5344CB8AC3E}">
        <p14:creationId xmlns:p14="http://schemas.microsoft.com/office/powerpoint/2010/main" val="10576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Kuva, joka sisältää kohteen pilvi, piha-, mustavalkoinen, taivas&#10;&#10;Kuvaus luotu automaattisesti">
            <a:extLst>
              <a:ext uri="{FF2B5EF4-FFF2-40B4-BE49-F238E27FC236}">
                <a16:creationId xmlns:a16="http://schemas.microsoft.com/office/drawing/2014/main" id="{B9E9A1F4-D961-C4A4-837B-03C5BA0D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17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5F2522-C2EE-9135-68E0-718D6BA0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leo" panose="020F0802020204030203" pitchFamily="34" charset="0"/>
              </a:rPr>
              <a:t>Miksi</a:t>
            </a:r>
            <a:r>
              <a:rPr lang="en-US" dirty="0">
                <a:solidFill>
                  <a:srgbClr val="FFFFFF"/>
                </a:solidFill>
                <a:latin typeface="Aleo" panose="020F080202020403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leo" panose="020F0802020204030203" pitchFamily="34" charset="0"/>
              </a:rPr>
              <a:t>suomenkielinen</a:t>
            </a:r>
            <a:r>
              <a:rPr lang="en-US" dirty="0">
                <a:solidFill>
                  <a:srgbClr val="FFFFFF"/>
                </a:solidFill>
                <a:latin typeface="Aleo" panose="020F080202020403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leo" panose="020F0802020204030203" pitchFamily="34" charset="0"/>
              </a:rPr>
              <a:t>seminaari</a:t>
            </a:r>
            <a:r>
              <a:rPr lang="en-US" dirty="0">
                <a:solidFill>
                  <a:srgbClr val="FFFFFF"/>
                </a:solidFill>
                <a:latin typeface="Aleo" panose="020F0802020204030203" pitchFamily="34" charset="0"/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D9E24-9EE3-89BD-7A1C-8379279E0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Kasvatusopillisen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korkeakoulun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kampus</a:t>
            </a:r>
            <a:endParaRPr lang="fi-FI">
              <a:solidFill>
                <a:schemeClr val="tx1"/>
              </a:solidFill>
            </a:endParaRPr>
          </a:p>
          <a:p>
            <a:pPr algn="ctr"/>
            <a:r>
              <a:rPr lang="en-US" sz="1100">
                <a:solidFill>
                  <a:schemeClr val="tx1"/>
                </a:solidFill>
              </a:rPr>
              <a:t>Albin Aaltonen, </a:t>
            </a:r>
            <a:r>
              <a:rPr lang="en-US" sz="1100" err="1">
                <a:solidFill>
                  <a:schemeClr val="tx1"/>
                </a:solidFill>
              </a:rPr>
              <a:t>kuvaaja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 1960–1965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100" err="1">
                <a:solidFill>
                  <a:schemeClr val="tx1"/>
                </a:solidFill>
              </a:rPr>
              <a:t>Keski-Suomen</a:t>
            </a:r>
            <a:r>
              <a:rPr lang="en-US" sz="1100">
                <a:solidFill>
                  <a:schemeClr val="tx1"/>
                </a:solidFill>
              </a:rPr>
              <a:t> </a:t>
            </a:r>
            <a:r>
              <a:rPr lang="en-US" sz="1100" err="1">
                <a:solidFill>
                  <a:schemeClr val="tx1"/>
                </a:solidFill>
              </a:rPr>
              <a:t>museo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5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9662d58-caa4-4bc1-b138-c8b1acab5a11}" enabled="0" method="" siteId="{e9662d58-caa4-4bc1-b138-c8b1acab5a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838</Words>
  <Application>Microsoft Office PowerPoint</Application>
  <PresentationFormat>Laajakuva</PresentationFormat>
  <Paragraphs>88</Paragraphs>
  <Slides>18</Slides>
  <Notes>1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 Theme</vt:lpstr>
      <vt:lpstr>Kielirikkaan opettajaseminaarin  opit tähän päivään</vt:lpstr>
      <vt:lpstr>Seminaarin opettajakunta on alkujaankin ollut monikielinen</vt:lpstr>
      <vt:lpstr>PowerPoint-esitys</vt:lpstr>
      <vt:lpstr>PowerPoint-esitys</vt:lpstr>
      <vt:lpstr>Jyväskylän seminaarin ensimmäiset naisopettajat</vt:lpstr>
      <vt:lpstr>Seminaarin ensimmäinen johtajatar</vt:lpstr>
      <vt:lpstr>PowerPoint-esitys</vt:lpstr>
      <vt:lpstr>Maa pyörtyy</vt:lpstr>
      <vt:lpstr>Miksi suomenkielinen seminaari?</vt:lpstr>
      <vt:lpstr>PowerPoint-esitys</vt:lpstr>
      <vt:lpstr>PowerPoint-esitys</vt:lpstr>
      <vt:lpstr>  Jyväskylän seminaarin tyttöharjoituskoulun kolmas luokka oppitunnilla Gustaf Alfred Stoore, kuvaaja 1910–1912 Keski-Suomen museo  </vt:lpstr>
      <vt:lpstr>PowerPoint-esitys</vt:lpstr>
      <vt:lpstr>PowerPoint-esitys</vt:lpstr>
      <vt:lpstr>Kielirikkaat opit tähän päivään</vt:lpstr>
      <vt:lpstr> Jyväskylän seminaarin kuoro Kuvaaja: Gustav Alfred Stoore  1910-1912 </vt:lpstr>
      <vt:lpstr>Musiikkia tillsammans - yštävän keralla</vt:lpstr>
      <vt:lpstr>Lähteet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Kähkönen, Anna-Leena</dc:creator>
  <cp:lastModifiedBy>Kähkönen, Anna-Leena</cp:lastModifiedBy>
  <cp:revision>9</cp:revision>
  <dcterms:created xsi:type="dcterms:W3CDTF">2024-10-30T07:04:13Z</dcterms:created>
  <dcterms:modified xsi:type="dcterms:W3CDTF">2024-11-06T13:11:51Z</dcterms:modified>
</cp:coreProperties>
</file>